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5" r:id="rId2"/>
    <p:sldMasterId id="2147483709" r:id="rId3"/>
  </p:sldMasterIdLst>
  <p:notesMasterIdLst>
    <p:notesMasterId r:id="rId26"/>
  </p:notesMasterIdLst>
  <p:sldIdLst>
    <p:sldId id="256" r:id="rId4"/>
    <p:sldId id="310" r:id="rId5"/>
    <p:sldId id="313" r:id="rId6"/>
    <p:sldId id="292" r:id="rId7"/>
    <p:sldId id="293" r:id="rId8"/>
    <p:sldId id="291" r:id="rId9"/>
    <p:sldId id="258" r:id="rId10"/>
    <p:sldId id="260" r:id="rId11"/>
    <p:sldId id="309" r:id="rId12"/>
    <p:sldId id="265" r:id="rId13"/>
    <p:sldId id="26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15" r:id="rId22"/>
    <p:sldId id="316" r:id="rId23"/>
    <p:sldId id="308" r:id="rId24"/>
    <p:sldId id="31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35C5D-935E-F84B-9A36-939EB9FF8A67}" type="doc">
      <dgm:prSet loTypeId="urn:microsoft.com/office/officeart/2005/8/layout/radial4" loCatId="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4174CD-557B-F54D-9753-DED67910EEC4}">
      <dgm:prSet phldrT="[Text]" custT="1"/>
      <dgm:spPr/>
      <dgm:t>
        <a:bodyPr/>
        <a:lstStyle/>
        <a:p>
          <a:r>
            <a:rPr lang="en-US" sz="1800" dirty="0" smtClean="0"/>
            <a:t>Global Value of Improved Climate Information </a:t>
          </a:r>
          <a:endParaRPr lang="en-US" sz="1800" dirty="0"/>
        </a:p>
      </dgm:t>
    </dgm:pt>
    <dgm:pt modelId="{614265DA-8147-D24C-92BF-477701C8491E}" type="parTrans" cxnId="{400FDF9C-5FC3-2A46-AC43-8BA0F4A205EC}">
      <dgm:prSet/>
      <dgm:spPr/>
      <dgm:t>
        <a:bodyPr/>
        <a:lstStyle/>
        <a:p>
          <a:endParaRPr lang="en-US" sz="1800"/>
        </a:p>
      </dgm:t>
    </dgm:pt>
    <dgm:pt modelId="{D6B9545B-B3AE-D24C-8D73-3AC1E21C7BC1}" type="sibTrans" cxnId="{400FDF9C-5FC3-2A46-AC43-8BA0F4A205EC}">
      <dgm:prSet/>
      <dgm:spPr/>
      <dgm:t>
        <a:bodyPr/>
        <a:lstStyle/>
        <a:p>
          <a:endParaRPr lang="en-US" sz="1800"/>
        </a:p>
      </dgm:t>
    </dgm:pt>
    <dgm:pt modelId="{868A2F00-1E5E-DA4E-A664-A96684092C62}">
      <dgm:prSet phldrT="[Text]" custT="1"/>
      <dgm:spPr/>
      <dgm:t>
        <a:bodyPr/>
        <a:lstStyle/>
        <a:p>
          <a:r>
            <a:rPr lang="en-US" sz="1800" dirty="0" smtClean="0"/>
            <a:t>NASA CLARREO Climate Accuracy Framework (BAMS, 2013)</a:t>
          </a:r>
          <a:endParaRPr lang="en-US" sz="1800" dirty="0"/>
        </a:p>
      </dgm:t>
    </dgm:pt>
    <dgm:pt modelId="{DD4936B4-663E-4E46-A066-3C04A01AE3EF}" type="parTrans" cxnId="{32F50131-B29B-1F48-959C-E9EEB894C8FF}">
      <dgm:prSet/>
      <dgm:spPr/>
      <dgm:t>
        <a:bodyPr/>
        <a:lstStyle/>
        <a:p>
          <a:endParaRPr lang="en-US" sz="1800"/>
        </a:p>
      </dgm:t>
    </dgm:pt>
    <dgm:pt modelId="{87512232-6EB1-0049-85E0-5684821E3B11}" type="sibTrans" cxnId="{32F50131-B29B-1F48-959C-E9EEB894C8FF}">
      <dgm:prSet/>
      <dgm:spPr/>
      <dgm:t>
        <a:bodyPr/>
        <a:lstStyle/>
        <a:p>
          <a:endParaRPr lang="en-US" sz="1800"/>
        </a:p>
      </dgm:t>
    </dgm:pt>
    <dgm:pt modelId="{43561FA3-4D66-684B-B0F3-ADC4B87F0797}">
      <dgm:prSet phldrT="[Text]" custT="1"/>
      <dgm:spPr/>
      <dgm:t>
        <a:bodyPr/>
        <a:lstStyle/>
        <a:p>
          <a:r>
            <a:rPr lang="en-US" sz="1800" dirty="0" smtClean="0"/>
            <a:t>Interagency Memo on Social Cost of Carbon (2010)</a:t>
          </a:r>
          <a:endParaRPr lang="en-US" sz="1800" dirty="0"/>
        </a:p>
      </dgm:t>
    </dgm:pt>
    <dgm:pt modelId="{14718EFC-71A6-1E40-A7AD-9CFFF96DAE11}" type="parTrans" cxnId="{973DC355-5929-B340-9C11-9215F7324E73}">
      <dgm:prSet/>
      <dgm:spPr/>
      <dgm:t>
        <a:bodyPr/>
        <a:lstStyle/>
        <a:p>
          <a:endParaRPr lang="en-US" sz="1800"/>
        </a:p>
      </dgm:t>
    </dgm:pt>
    <dgm:pt modelId="{0C20C86E-A495-1F4C-BF72-8F6782CDB5EB}" type="sibTrans" cxnId="{973DC355-5929-B340-9C11-9215F7324E73}">
      <dgm:prSet/>
      <dgm:spPr/>
      <dgm:t>
        <a:bodyPr/>
        <a:lstStyle/>
        <a:p>
          <a:endParaRPr lang="en-US" sz="1800"/>
        </a:p>
      </dgm:t>
    </dgm:pt>
    <dgm:pt modelId="{E89C2A71-3730-5E47-BB02-4937EE5F4176}">
      <dgm:prSet phldrT="[Text]" custT="1"/>
      <dgm:spPr/>
      <dgm:t>
        <a:bodyPr/>
        <a:lstStyle/>
        <a:p>
          <a:r>
            <a:rPr lang="en-US" sz="1800" dirty="0" smtClean="0"/>
            <a:t>Integrated Climate /Economic Model (DICE, 2009)</a:t>
          </a:r>
          <a:endParaRPr lang="en-US" sz="1800" dirty="0"/>
        </a:p>
      </dgm:t>
    </dgm:pt>
    <dgm:pt modelId="{3C741514-8E81-2C48-A01A-35FBDDB3935E}" type="parTrans" cxnId="{18C0B841-54E7-7843-9098-2C13A0266066}">
      <dgm:prSet/>
      <dgm:spPr/>
      <dgm:t>
        <a:bodyPr/>
        <a:lstStyle/>
        <a:p>
          <a:endParaRPr lang="en-US" sz="1800"/>
        </a:p>
      </dgm:t>
    </dgm:pt>
    <dgm:pt modelId="{A635CE1C-1E77-9841-A794-D823CBDDD4D2}" type="sibTrans" cxnId="{18C0B841-54E7-7843-9098-2C13A0266066}">
      <dgm:prSet/>
      <dgm:spPr/>
      <dgm:t>
        <a:bodyPr/>
        <a:lstStyle/>
        <a:p>
          <a:endParaRPr lang="en-US" sz="1800"/>
        </a:p>
      </dgm:t>
    </dgm:pt>
    <dgm:pt modelId="{8D36A858-3C7B-7443-A0F6-2D47B6A5274E}" type="pres">
      <dgm:prSet presAssocID="{B8535C5D-935E-F84B-9A36-939EB9FF8A6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2FB0CB-38B9-324B-8780-D339FDC36CC6}" type="pres">
      <dgm:prSet presAssocID="{324174CD-557B-F54D-9753-DED67910EEC4}" presName="centerShape" presStyleLbl="node0" presStyleIdx="0" presStyleCnt="1" custLinFactNeighborY="-880"/>
      <dgm:spPr/>
      <dgm:t>
        <a:bodyPr/>
        <a:lstStyle/>
        <a:p>
          <a:endParaRPr lang="en-US"/>
        </a:p>
      </dgm:t>
    </dgm:pt>
    <dgm:pt modelId="{D7FE34F1-EEF7-FD42-8213-013C28954BA3}" type="pres">
      <dgm:prSet presAssocID="{DD4936B4-663E-4E46-A066-3C04A01AE3EF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4F7684C8-6310-5342-A78E-276DE512F800}" type="pres">
      <dgm:prSet presAssocID="{868A2F00-1E5E-DA4E-A664-A96684092C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E183E-A828-E247-836D-32C318122635}" type="pres">
      <dgm:prSet presAssocID="{14718EFC-71A6-1E40-A7AD-9CFFF96DAE11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22A6BD3-9EFE-7B4A-A186-0BCA591EE734}" type="pres">
      <dgm:prSet presAssocID="{43561FA3-4D66-684B-B0F3-ADC4B87F07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BF17E-0871-D247-879A-C59CFEC43983}" type="pres">
      <dgm:prSet presAssocID="{3C741514-8E81-2C48-A01A-35FBDDB3935E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27E42E4E-3117-3447-B69C-C47F0B6E48C9}" type="pres">
      <dgm:prSet presAssocID="{E89C2A71-3730-5E47-BB02-4937EE5F41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5ED85D-388F-5B48-A363-88A168B48374}" type="presOf" srcId="{3C741514-8E81-2C48-A01A-35FBDDB3935E}" destId="{7ECBF17E-0871-D247-879A-C59CFEC43983}" srcOrd="0" destOrd="0" presId="urn:microsoft.com/office/officeart/2005/8/layout/radial4"/>
    <dgm:cxn modelId="{346DBF6D-01C9-264E-93AD-F57AFDEAA25D}" type="presOf" srcId="{B8535C5D-935E-F84B-9A36-939EB9FF8A67}" destId="{8D36A858-3C7B-7443-A0F6-2D47B6A5274E}" srcOrd="0" destOrd="0" presId="urn:microsoft.com/office/officeart/2005/8/layout/radial4"/>
    <dgm:cxn modelId="{367518BE-5C26-BD49-B257-60005CBE1C77}" type="presOf" srcId="{868A2F00-1E5E-DA4E-A664-A96684092C62}" destId="{4F7684C8-6310-5342-A78E-276DE512F800}" srcOrd="0" destOrd="0" presId="urn:microsoft.com/office/officeart/2005/8/layout/radial4"/>
    <dgm:cxn modelId="{346F3964-50B8-3545-A5C3-CCD6B9857F3A}" type="presOf" srcId="{DD4936B4-663E-4E46-A066-3C04A01AE3EF}" destId="{D7FE34F1-EEF7-FD42-8213-013C28954BA3}" srcOrd="0" destOrd="0" presId="urn:microsoft.com/office/officeart/2005/8/layout/radial4"/>
    <dgm:cxn modelId="{18C0B841-54E7-7843-9098-2C13A0266066}" srcId="{324174CD-557B-F54D-9753-DED67910EEC4}" destId="{E89C2A71-3730-5E47-BB02-4937EE5F4176}" srcOrd="2" destOrd="0" parTransId="{3C741514-8E81-2C48-A01A-35FBDDB3935E}" sibTransId="{A635CE1C-1E77-9841-A794-D823CBDDD4D2}"/>
    <dgm:cxn modelId="{973DC355-5929-B340-9C11-9215F7324E73}" srcId="{324174CD-557B-F54D-9753-DED67910EEC4}" destId="{43561FA3-4D66-684B-B0F3-ADC4B87F0797}" srcOrd="1" destOrd="0" parTransId="{14718EFC-71A6-1E40-A7AD-9CFFF96DAE11}" sibTransId="{0C20C86E-A495-1F4C-BF72-8F6782CDB5EB}"/>
    <dgm:cxn modelId="{32F50131-B29B-1F48-959C-E9EEB894C8FF}" srcId="{324174CD-557B-F54D-9753-DED67910EEC4}" destId="{868A2F00-1E5E-DA4E-A664-A96684092C62}" srcOrd="0" destOrd="0" parTransId="{DD4936B4-663E-4E46-A066-3C04A01AE3EF}" sibTransId="{87512232-6EB1-0049-85E0-5684821E3B11}"/>
    <dgm:cxn modelId="{400FDF9C-5FC3-2A46-AC43-8BA0F4A205EC}" srcId="{B8535C5D-935E-F84B-9A36-939EB9FF8A67}" destId="{324174CD-557B-F54D-9753-DED67910EEC4}" srcOrd="0" destOrd="0" parTransId="{614265DA-8147-D24C-92BF-477701C8491E}" sibTransId="{D6B9545B-B3AE-D24C-8D73-3AC1E21C7BC1}"/>
    <dgm:cxn modelId="{26FA0EB6-1412-A74D-A8F1-45AADC95EDEC}" type="presOf" srcId="{14718EFC-71A6-1E40-A7AD-9CFFF96DAE11}" destId="{661E183E-A828-E247-836D-32C318122635}" srcOrd="0" destOrd="0" presId="urn:microsoft.com/office/officeart/2005/8/layout/radial4"/>
    <dgm:cxn modelId="{4F8B1266-6893-6642-968F-6706BFDB1980}" type="presOf" srcId="{43561FA3-4D66-684B-B0F3-ADC4B87F0797}" destId="{322A6BD3-9EFE-7B4A-A186-0BCA591EE734}" srcOrd="0" destOrd="0" presId="urn:microsoft.com/office/officeart/2005/8/layout/radial4"/>
    <dgm:cxn modelId="{27C3A4C4-0A9C-BC4E-9A00-E169E54EFB54}" type="presOf" srcId="{E89C2A71-3730-5E47-BB02-4937EE5F4176}" destId="{27E42E4E-3117-3447-B69C-C47F0B6E48C9}" srcOrd="0" destOrd="0" presId="urn:microsoft.com/office/officeart/2005/8/layout/radial4"/>
    <dgm:cxn modelId="{80B143BF-F430-F94D-890D-E8F925C9C406}" type="presOf" srcId="{324174CD-557B-F54D-9753-DED67910EEC4}" destId="{482FB0CB-38B9-324B-8780-D339FDC36CC6}" srcOrd="0" destOrd="0" presId="urn:microsoft.com/office/officeart/2005/8/layout/radial4"/>
    <dgm:cxn modelId="{81D26DF9-65E8-6047-9CC2-4ACE5284B3F7}" type="presParOf" srcId="{8D36A858-3C7B-7443-A0F6-2D47B6A5274E}" destId="{482FB0CB-38B9-324B-8780-D339FDC36CC6}" srcOrd="0" destOrd="0" presId="urn:microsoft.com/office/officeart/2005/8/layout/radial4"/>
    <dgm:cxn modelId="{521F5BA2-61E5-B24A-9EC9-995826E0D71F}" type="presParOf" srcId="{8D36A858-3C7B-7443-A0F6-2D47B6A5274E}" destId="{D7FE34F1-EEF7-FD42-8213-013C28954BA3}" srcOrd="1" destOrd="0" presId="urn:microsoft.com/office/officeart/2005/8/layout/radial4"/>
    <dgm:cxn modelId="{B8752017-0B77-9E4B-BCBC-1FDD6DA630DD}" type="presParOf" srcId="{8D36A858-3C7B-7443-A0F6-2D47B6A5274E}" destId="{4F7684C8-6310-5342-A78E-276DE512F800}" srcOrd="2" destOrd="0" presId="urn:microsoft.com/office/officeart/2005/8/layout/radial4"/>
    <dgm:cxn modelId="{2942C1A2-CF78-7F42-A8AF-099F71868774}" type="presParOf" srcId="{8D36A858-3C7B-7443-A0F6-2D47B6A5274E}" destId="{661E183E-A828-E247-836D-32C318122635}" srcOrd="3" destOrd="0" presId="urn:microsoft.com/office/officeart/2005/8/layout/radial4"/>
    <dgm:cxn modelId="{F5889B19-EC47-C541-AE95-A6B5948368D0}" type="presParOf" srcId="{8D36A858-3C7B-7443-A0F6-2D47B6A5274E}" destId="{322A6BD3-9EFE-7B4A-A186-0BCA591EE734}" srcOrd="4" destOrd="0" presId="urn:microsoft.com/office/officeart/2005/8/layout/radial4"/>
    <dgm:cxn modelId="{04950546-903A-AF40-8705-537F68087CAF}" type="presParOf" srcId="{8D36A858-3C7B-7443-A0F6-2D47B6A5274E}" destId="{7ECBF17E-0871-D247-879A-C59CFEC43983}" srcOrd="5" destOrd="0" presId="urn:microsoft.com/office/officeart/2005/8/layout/radial4"/>
    <dgm:cxn modelId="{C8FF0A4E-D5C7-2F48-9A30-B9F88BCE13CB}" type="presParOf" srcId="{8D36A858-3C7B-7443-A0F6-2D47B6A5274E}" destId="{27E42E4E-3117-3447-B69C-C47F0B6E48C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568CBA-D081-4944-BF6D-79F121983917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67054340-C5CE-E342-975C-E86ED63FC4AE}">
      <dgm:prSet phldrT="[Text]"/>
      <dgm:spPr/>
      <dgm:t>
        <a:bodyPr/>
        <a:lstStyle/>
        <a:p>
          <a:r>
            <a:rPr lang="en-US" dirty="0" smtClean="0"/>
            <a:t>Natural Variability Uncertainty</a:t>
          </a:r>
          <a:endParaRPr lang="en-US" dirty="0"/>
        </a:p>
      </dgm:t>
    </dgm:pt>
    <dgm:pt modelId="{81D532E2-AC77-D145-A558-D6D7FA9B0ABB}" type="parTrans" cxnId="{D6B2DA1E-434E-F445-8962-231C019ECDB2}">
      <dgm:prSet/>
      <dgm:spPr/>
      <dgm:t>
        <a:bodyPr/>
        <a:lstStyle/>
        <a:p>
          <a:endParaRPr lang="en-US"/>
        </a:p>
      </dgm:t>
    </dgm:pt>
    <dgm:pt modelId="{192453E7-B8CB-0045-8D9F-9229B1A2B48B}" type="sibTrans" cxnId="{D6B2DA1E-434E-F445-8962-231C019ECDB2}">
      <dgm:prSet/>
      <dgm:spPr/>
      <dgm:t>
        <a:bodyPr/>
        <a:lstStyle/>
        <a:p>
          <a:endParaRPr lang="en-US"/>
        </a:p>
      </dgm:t>
    </dgm:pt>
    <dgm:pt modelId="{C16DC633-07B5-7B47-B082-2B46D83591CD}">
      <dgm:prSet phldrT="[Text]"/>
      <dgm:spPr/>
      <dgm:t>
        <a:bodyPr/>
        <a:lstStyle/>
        <a:p>
          <a:r>
            <a:rPr lang="en-US" dirty="0" smtClean="0"/>
            <a:t>Observing System Uncertainty</a:t>
          </a:r>
          <a:endParaRPr lang="en-US" dirty="0"/>
        </a:p>
      </dgm:t>
    </dgm:pt>
    <dgm:pt modelId="{CE8DC308-3EA5-E54B-A81F-A074BCF3A09D}" type="parTrans" cxnId="{7E6FE2AC-C032-0E4E-87AB-E7FDB81DFD21}">
      <dgm:prSet/>
      <dgm:spPr/>
      <dgm:t>
        <a:bodyPr/>
        <a:lstStyle/>
        <a:p>
          <a:endParaRPr lang="en-US"/>
        </a:p>
      </dgm:t>
    </dgm:pt>
    <dgm:pt modelId="{E08AF280-7FA7-744B-9469-3914CD13B86B}" type="sibTrans" cxnId="{7E6FE2AC-C032-0E4E-87AB-E7FDB81DFD21}">
      <dgm:prSet/>
      <dgm:spPr/>
      <dgm:t>
        <a:bodyPr/>
        <a:lstStyle/>
        <a:p>
          <a:endParaRPr lang="en-US"/>
        </a:p>
      </dgm:t>
    </dgm:pt>
    <dgm:pt modelId="{D5DC9C72-F1E6-724F-8C87-DFDE681A593F}">
      <dgm:prSet phldrT="[Text]"/>
      <dgm:spPr/>
      <dgm:t>
        <a:bodyPr/>
        <a:lstStyle/>
        <a:p>
          <a:r>
            <a:rPr lang="en-US" dirty="0" smtClean="0"/>
            <a:t>Societal Decision</a:t>
          </a:r>
          <a:endParaRPr lang="en-US" dirty="0"/>
        </a:p>
      </dgm:t>
    </dgm:pt>
    <dgm:pt modelId="{4045D856-7BF4-984D-ADE0-9AA8C7F2EEF6}" type="parTrans" cxnId="{BF21D88E-BC2A-2A43-BD0A-5B81C8C8363B}">
      <dgm:prSet/>
      <dgm:spPr/>
      <dgm:t>
        <a:bodyPr/>
        <a:lstStyle/>
        <a:p>
          <a:endParaRPr lang="en-US"/>
        </a:p>
      </dgm:t>
    </dgm:pt>
    <dgm:pt modelId="{1842E0E0-F5AC-EE42-885E-3E8A81CE7A5A}" type="sibTrans" cxnId="{BF21D88E-BC2A-2A43-BD0A-5B81C8C8363B}">
      <dgm:prSet/>
      <dgm:spPr/>
      <dgm:t>
        <a:bodyPr/>
        <a:lstStyle/>
        <a:p>
          <a:endParaRPr lang="en-US"/>
        </a:p>
      </dgm:t>
    </dgm:pt>
    <dgm:pt modelId="{B73DD64A-EC4C-864A-A542-C15BEEB58453}" type="pres">
      <dgm:prSet presAssocID="{DB568CBA-D081-4944-BF6D-79F121983917}" presName="Name0" presStyleCnt="0">
        <dgm:presLayoutVars>
          <dgm:dir/>
          <dgm:resizeHandles val="exact"/>
        </dgm:presLayoutVars>
      </dgm:prSet>
      <dgm:spPr/>
    </dgm:pt>
    <dgm:pt modelId="{96B14A79-1BEB-D74E-9243-8B9E08F878B7}" type="pres">
      <dgm:prSet presAssocID="{67054340-C5CE-E342-975C-E86ED63FC4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5D0C7-7F43-424A-8E27-467EB2155F57}" type="pres">
      <dgm:prSet presAssocID="{192453E7-B8CB-0045-8D9F-9229B1A2B48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9FC64DC-5DF4-C144-A8FD-B1B1D9DDCEEF}" type="pres">
      <dgm:prSet presAssocID="{192453E7-B8CB-0045-8D9F-9229B1A2B48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1C6232D-E8F3-9845-B752-822D70C1526E}" type="pres">
      <dgm:prSet presAssocID="{C16DC633-07B5-7B47-B082-2B46D83591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09D0F-DE57-9B40-BD47-39D106741C32}" type="pres">
      <dgm:prSet presAssocID="{E08AF280-7FA7-744B-9469-3914CD13B86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7EB0283-FD28-344C-A57A-DA2E0B4B4991}" type="pres">
      <dgm:prSet presAssocID="{E08AF280-7FA7-744B-9469-3914CD13B86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EF5E9DC-A0B0-2F41-8ED5-DACC12CF966E}" type="pres">
      <dgm:prSet presAssocID="{D5DC9C72-F1E6-724F-8C87-DFDE681A59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C042CE-5B71-2D47-B32F-E1E36105A100}" type="presOf" srcId="{192453E7-B8CB-0045-8D9F-9229B1A2B48B}" destId="{89FC64DC-5DF4-C144-A8FD-B1B1D9DDCEEF}" srcOrd="1" destOrd="0" presId="urn:microsoft.com/office/officeart/2005/8/layout/process1"/>
    <dgm:cxn modelId="{7B78479B-A327-BB47-BCFA-A80E07AEF033}" type="presOf" srcId="{67054340-C5CE-E342-975C-E86ED63FC4AE}" destId="{96B14A79-1BEB-D74E-9243-8B9E08F878B7}" srcOrd="0" destOrd="0" presId="urn:microsoft.com/office/officeart/2005/8/layout/process1"/>
    <dgm:cxn modelId="{D6B2DA1E-434E-F445-8962-231C019ECDB2}" srcId="{DB568CBA-D081-4944-BF6D-79F121983917}" destId="{67054340-C5CE-E342-975C-E86ED63FC4AE}" srcOrd="0" destOrd="0" parTransId="{81D532E2-AC77-D145-A558-D6D7FA9B0ABB}" sibTransId="{192453E7-B8CB-0045-8D9F-9229B1A2B48B}"/>
    <dgm:cxn modelId="{6E5F09B7-63FD-E242-B0D4-8442DA235AF6}" type="presOf" srcId="{DB568CBA-D081-4944-BF6D-79F121983917}" destId="{B73DD64A-EC4C-864A-A542-C15BEEB58453}" srcOrd="0" destOrd="0" presId="urn:microsoft.com/office/officeart/2005/8/layout/process1"/>
    <dgm:cxn modelId="{04D74870-B96E-584C-BCBF-6C84C569B74C}" type="presOf" srcId="{E08AF280-7FA7-744B-9469-3914CD13B86B}" destId="{67EB0283-FD28-344C-A57A-DA2E0B4B4991}" srcOrd="1" destOrd="0" presId="urn:microsoft.com/office/officeart/2005/8/layout/process1"/>
    <dgm:cxn modelId="{7E6FE2AC-C032-0E4E-87AB-E7FDB81DFD21}" srcId="{DB568CBA-D081-4944-BF6D-79F121983917}" destId="{C16DC633-07B5-7B47-B082-2B46D83591CD}" srcOrd="1" destOrd="0" parTransId="{CE8DC308-3EA5-E54B-A81F-A074BCF3A09D}" sibTransId="{E08AF280-7FA7-744B-9469-3914CD13B86B}"/>
    <dgm:cxn modelId="{353C9B1D-86B0-BE47-A0FD-813E5B0BA993}" type="presOf" srcId="{C16DC633-07B5-7B47-B082-2B46D83591CD}" destId="{C1C6232D-E8F3-9845-B752-822D70C1526E}" srcOrd="0" destOrd="0" presId="urn:microsoft.com/office/officeart/2005/8/layout/process1"/>
    <dgm:cxn modelId="{3326ECD4-2134-9C42-8E71-F6ED97792E12}" type="presOf" srcId="{D5DC9C72-F1E6-724F-8C87-DFDE681A593F}" destId="{BEF5E9DC-A0B0-2F41-8ED5-DACC12CF966E}" srcOrd="0" destOrd="0" presId="urn:microsoft.com/office/officeart/2005/8/layout/process1"/>
    <dgm:cxn modelId="{99B3ADDD-671F-1042-8F9E-E9828D323892}" type="presOf" srcId="{E08AF280-7FA7-744B-9469-3914CD13B86B}" destId="{F7009D0F-DE57-9B40-BD47-39D106741C32}" srcOrd="0" destOrd="0" presId="urn:microsoft.com/office/officeart/2005/8/layout/process1"/>
    <dgm:cxn modelId="{DE5FDB10-48EB-D04D-BA82-65D5AEA5547D}" type="presOf" srcId="{192453E7-B8CB-0045-8D9F-9229B1A2B48B}" destId="{CAC5D0C7-7F43-424A-8E27-467EB2155F57}" srcOrd="0" destOrd="0" presId="urn:microsoft.com/office/officeart/2005/8/layout/process1"/>
    <dgm:cxn modelId="{BF21D88E-BC2A-2A43-BD0A-5B81C8C8363B}" srcId="{DB568CBA-D081-4944-BF6D-79F121983917}" destId="{D5DC9C72-F1E6-724F-8C87-DFDE681A593F}" srcOrd="2" destOrd="0" parTransId="{4045D856-7BF4-984D-ADE0-9AA8C7F2EEF6}" sibTransId="{1842E0E0-F5AC-EE42-885E-3E8A81CE7A5A}"/>
    <dgm:cxn modelId="{E3576D0D-10BF-354F-A9AD-96B01D461716}" type="presParOf" srcId="{B73DD64A-EC4C-864A-A542-C15BEEB58453}" destId="{96B14A79-1BEB-D74E-9243-8B9E08F878B7}" srcOrd="0" destOrd="0" presId="urn:microsoft.com/office/officeart/2005/8/layout/process1"/>
    <dgm:cxn modelId="{8CE71B41-3052-764A-830C-2C5B406C2040}" type="presParOf" srcId="{B73DD64A-EC4C-864A-A542-C15BEEB58453}" destId="{CAC5D0C7-7F43-424A-8E27-467EB2155F57}" srcOrd="1" destOrd="0" presId="urn:microsoft.com/office/officeart/2005/8/layout/process1"/>
    <dgm:cxn modelId="{7C541C0A-500D-4048-B970-A9CE34617D0C}" type="presParOf" srcId="{CAC5D0C7-7F43-424A-8E27-467EB2155F57}" destId="{89FC64DC-5DF4-C144-A8FD-B1B1D9DDCEEF}" srcOrd="0" destOrd="0" presId="urn:microsoft.com/office/officeart/2005/8/layout/process1"/>
    <dgm:cxn modelId="{BBB9F978-82CC-F64B-834F-F713209031AB}" type="presParOf" srcId="{B73DD64A-EC4C-864A-A542-C15BEEB58453}" destId="{C1C6232D-E8F3-9845-B752-822D70C1526E}" srcOrd="2" destOrd="0" presId="urn:microsoft.com/office/officeart/2005/8/layout/process1"/>
    <dgm:cxn modelId="{45ECED64-BC12-8149-BD39-E623E9C5157B}" type="presParOf" srcId="{B73DD64A-EC4C-864A-A542-C15BEEB58453}" destId="{F7009D0F-DE57-9B40-BD47-39D106741C32}" srcOrd="3" destOrd="0" presId="urn:microsoft.com/office/officeart/2005/8/layout/process1"/>
    <dgm:cxn modelId="{C648A4ED-5AB9-8245-8014-6983842E2BB9}" type="presParOf" srcId="{F7009D0F-DE57-9B40-BD47-39D106741C32}" destId="{67EB0283-FD28-344C-A57A-DA2E0B4B4991}" srcOrd="0" destOrd="0" presId="urn:microsoft.com/office/officeart/2005/8/layout/process1"/>
    <dgm:cxn modelId="{67625232-B9FB-C347-9131-51E9AAF9AA00}" type="presParOf" srcId="{B73DD64A-EC4C-864A-A542-C15BEEB58453}" destId="{BEF5E9DC-A0B0-2F41-8ED5-DACC12CF966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568CBA-D081-4944-BF6D-79F121983917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C16DC633-07B5-7B47-B082-2B46D83591CD}">
      <dgm:prSet phldrT="[Text]"/>
      <dgm:spPr/>
      <dgm:t>
        <a:bodyPr/>
        <a:lstStyle/>
        <a:p>
          <a:r>
            <a:rPr lang="en-US" dirty="0" smtClean="0"/>
            <a:t>Climate Science VOI</a:t>
          </a:r>
          <a:endParaRPr lang="en-US" dirty="0"/>
        </a:p>
      </dgm:t>
    </dgm:pt>
    <dgm:pt modelId="{CE8DC308-3EA5-E54B-A81F-A074BCF3A09D}" type="parTrans" cxnId="{7E6FE2AC-C032-0E4E-87AB-E7FDB81DFD21}">
      <dgm:prSet/>
      <dgm:spPr/>
      <dgm:t>
        <a:bodyPr/>
        <a:lstStyle/>
        <a:p>
          <a:endParaRPr lang="en-US"/>
        </a:p>
      </dgm:t>
    </dgm:pt>
    <dgm:pt modelId="{E08AF280-7FA7-744B-9469-3914CD13B86B}" type="sibTrans" cxnId="{7E6FE2AC-C032-0E4E-87AB-E7FDB81DFD21}">
      <dgm:prSet/>
      <dgm:spPr/>
      <dgm:t>
        <a:bodyPr/>
        <a:lstStyle/>
        <a:p>
          <a:endParaRPr lang="en-US"/>
        </a:p>
      </dgm:t>
    </dgm:pt>
    <dgm:pt modelId="{B73DD64A-EC4C-864A-A542-C15BEEB58453}" type="pres">
      <dgm:prSet presAssocID="{DB568CBA-D081-4944-BF6D-79F121983917}" presName="Name0" presStyleCnt="0">
        <dgm:presLayoutVars>
          <dgm:dir/>
          <dgm:resizeHandles val="exact"/>
        </dgm:presLayoutVars>
      </dgm:prSet>
      <dgm:spPr/>
    </dgm:pt>
    <dgm:pt modelId="{C1C6232D-E8F3-9845-B752-822D70C1526E}" type="pres">
      <dgm:prSet presAssocID="{C16DC633-07B5-7B47-B082-2B46D83591C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6FE2AC-C032-0E4E-87AB-E7FDB81DFD21}" srcId="{DB568CBA-D081-4944-BF6D-79F121983917}" destId="{C16DC633-07B5-7B47-B082-2B46D83591CD}" srcOrd="0" destOrd="0" parTransId="{CE8DC308-3EA5-E54B-A81F-A074BCF3A09D}" sibTransId="{E08AF280-7FA7-744B-9469-3914CD13B86B}"/>
    <dgm:cxn modelId="{ECBAECA8-2978-F143-AC8C-6271FBA9AE36}" type="presOf" srcId="{DB568CBA-D081-4944-BF6D-79F121983917}" destId="{B73DD64A-EC4C-864A-A542-C15BEEB58453}" srcOrd="0" destOrd="0" presId="urn:microsoft.com/office/officeart/2005/8/layout/process1"/>
    <dgm:cxn modelId="{AC1939E4-2599-4249-A80E-D880B4AEB6DC}" type="presOf" srcId="{C16DC633-07B5-7B47-B082-2B46D83591CD}" destId="{C1C6232D-E8F3-9845-B752-822D70C1526E}" srcOrd="0" destOrd="0" presId="urn:microsoft.com/office/officeart/2005/8/layout/process1"/>
    <dgm:cxn modelId="{15E90A2D-DFC5-2349-81BE-DC3A5D353451}" type="presParOf" srcId="{B73DD64A-EC4C-864A-A542-C15BEEB58453}" destId="{C1C6232D-E8F3-9845-B752-822D70C1526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9A490B-66A0-234D-A50F-0B3D38C2435E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F54235EE-D914-F648-9279-E9585AA1A8C0}">
      <dgm:prSet phldrT="[Text]"/>
      <dgm:spPr/>
      <dgm:t>
        <a:bodyPr/>
        <a:lstStyle/>
        <a:p>
          <a:r>
            <a:rPr lang="en-US" dirty="0" smtClean="0"/>
            <a:t>BAU Emissions</a:t>
          </a:r>
          <a:endParaRPr lang="en-US" dirty="0"/>
        </a:p>
      </dgm:t>
    </dgm:pt>
    <dgm:pt modelId="{130DE804-949F-AE47-B615-E9E98F134C29}" type="parTrans" cxnId="{26D2E426-C0C9-9F4B-B5E5-4DF20A6042B1}">
      <dgm:prSet/>
      <dgm:spPr/>
      <dgm:t>
        <a:bodyPr/>
        <a:lstStyle/>
        <a:p>
          <a:endParaRPr lang="en-US"/>
        </a:p>
      </dgm:t>
    </dgm:pt>
    <dgm:pt modelId="{48AAB390-AD43-BB4C-BB41-5E5289044E77}" type="sibTrans" cxnId="{26D2E426-C0C9-9F4B-B5E5-4DF20A6042B1}">
      <dgm:prSet/>
      <dgm:spPr/>
      <dgm:t>
        <a:bodyPr/>
        <a:lstStyle/>
        <a:p>
          <a:endParaRPr lang="en-US"/>
        </a:p>
      </dgm:t>
    </dgm:pt>
    <dgm:pt modelId="{CC297E41-B1D1-CB49-9820-9CBB76E489A5}">
      <dgm:prSet phldrT="[Text]"/>
      <dgm:spPr/>
      <dgm:t>
        <a:bodyPr/>
        <a:lstStyle/>
        <a:p>
          <a:r>
            <a:rPr lang="en-US" dirty="0" smtClean="0"/>
            <a:t>Climate Sensitivity</a:t>
          </a:r>
          <a:endParaRPr lang="en-US" dirty="0"/>
        </a:p>
      </dgm:t>
    </dgm:pt>
    <dgm:pt modelId="{140CD9DC-6377-C24C-917D-32F62860886F}" type="parTrans" cxnId="{D0261304-4098-4249-9F0A-9F4BFA84265E}">
      <dgm:prSet/>
      <dgm:spPr/>
      <dgm:t>
        <a:bodyPr/>
        <a:lstStyle/>
        <a:p>
          <a:endParaRPr lang="en-US"/>
        </a:p>
      </dgm:t>
    </dgm:pt>
    <dgm:pt modelId="{C1A97211-500C-9A42-A091-3F2BE8C7E20A}" type="sibTrans" cxnId="{D0261304-4098-4249-9F0A-9F4BFA84265E}">
      <dgm:prSet/>
      <dgm:spPr/>
      <dgm:t>
        <a:bodyPr/>
        <a:lstStyle/>
        <a:p>
          <a:endParaRPr lang="en-US"/>
        </a:p>
      </dgm:t>
    </dgm:pt>
    <dgm:pt modelId="{4DACDA32-4BE6-5D4C-92A7-54DDAD52C6B3}">
      <dgm:prSet phldrT="[Text]"/>
      <dgm:spPr/>
      <dgm:t>
        <a:bodyPr/>
        <a:lstStyle/>
        <a:p>
          <a:r>
            <a:rPr lang="en-US" dirty="0" smtClean="0"/>
            <a:t>Climate Change</a:t>
          </a:r>
          <a:endParaRPr lang="en-US" dirty="0"/>
        </a:p>
      </dgm:t>
    </dgm:pt>
    <dgm:pt modelId="{D856548E-49D3-C040-BDDD-0067D5C73F5B}" type="parTrans" cxnId="{327A96F1-CF87-0247-B9BB-9FCC6EDD8E75}">
      <dgm:prSet/>
      <dgm:spPr/>
      <dgm:t>
        <a:bodyPr/>
        <a:lstStyle/>
        <a:p>
          <a:endParaRPr lang="en-US"/>
        </a:p>
      </dgm:t>
    </dgm:pt>
    <dgm:pt modelId="{39A92AC5-4B8F-2A41-826A-0F2EBF34DD2A}" type="sibTrans" cxnId="{327A96F1-CF87-0247-B9BB-9FCC6EDD8E75}">
      <dgm:prSet/>
      <dgm:spPr/>
      <dgm:t>
        <a:bodyPr/>
        <a:lstStyle/>
        <a:p>
          <a:endParaRPr lang="en-US"/>
        </a:p>
      </dgm:t>
    </dgm:pt>
    <dgm:pt modelId="{C6A3346A-DAA5-4741-ADA4-1FD5C7309EFA}">
      <dgm:prSet/>
      <dgm:spPr/>
      <dgm:t>
        <a:bodyPr/>
        <a:lstStyle/>
        <a:p>
          <a:r>
            <a:rPr lang="en-US" dirty="0" smtClean="0"/>
            <a:t>Economic Impacts</a:t>
          </a:r>
          <a:endParaRPr lang="en-US" dirty="0"/>
        </a:p>
      </dgm:t>
    </dgm:pt>
    <dgm:pt modelId="{F57A1E53-3719-7F46-9FC8-30C9B4B1A031}" type="parTrans" cxnId="{6EEFBBE2-AE85-3E43-AF4C-184EA76C9E48}">
      <dgm:prSet/>
      <dgm:spPr/>
      <dgm:t>
        <a:bodyPr/>
        <a:lstStyle/>
        <a:p>
          <a:endParaRPr lang="en-US"/>
        </a:p>
      </dgm:t>
    </dgm:pt>
    <dgm:pt modelId="{F785E0FD-1470-AE40-B5E6-9C25A2C51C0E}" type="sibTrans" cxnId="{6EEFBBE2-AE85-3E43-AF4C-184EA76C9E48}">
      <dgm:prSet/>
      <dgm:spPr/>
      <dgm:t>
        <a:bodyPr/>
        <a:lstStyle/>
        <a:p>
          <a:endParaRPr lang="en-US"/>
        </a:p>
      </dgm:t>
    </dgm:pt>
    <dgm:pt modelId="{907D2D22-D9C1-124B-8097-5B627458FC8A}" type="pres">
      <dgm:prSet presAssocID="{979A490B-66A0-234D-A50F-0B3D38C2435E}" presName="linearFlow" presStyleCnt="0">
        <dgm:presLayoutVars>
          <dgm:resizeHandles val="exact"/>
        </dgm:presLayoutVars>
      </dgm:prSet>
      <dgm:spPr/>
    </dgm:pt>
    <dgm:pt modelId="{D7D5A632-2583-314D-82FC-D6448919CFA6}" type="pres">
      <dgm:prSet presAssocID="{F54235EE-D914-F648-9279-E9585AA1A8C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E8E1B-15A2-0449-B723-79A356187228}" type="pres">
      <dgm:prSet presAssocID="{48AAB390-AD43-BB4C-BB41-5E5289044E7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54DC389-6BF1-2E44-A679-AA10E9E3EC59}" type="pres">
      <dgm:prSet presAssocID="{48AAB390-AD43-BB4C-BB41-5E5289044E7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70F77A7-D0C6-FD45-9727-7BBCA3CF2AE3}" type="pres">
      <dgm:prSet presAssocID="{CC297E41-B1D1-CB49-9820-9CBB76E489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B0FB6-37F7-A44A-A1D0-9040B1625D54}" type="pres">
      <dgm:prSet presAssocID="{C1A97211-500C-9A42-A091-3F2BE8C7E20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750FB81-E627-0D4E-9141-B05360736E98}" type="pres">
      <dgm:prSet presAssocID="{C1A97211-500C-9A42-A091-3F2BE8C7E20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C9D8CF1-F8FB-B746-9AA3-E21295C74EFC}" type="pres">
      <dgm:prSet presAssocID="{4DACDA32-4BE6-5D4C-92A7-54DDAD52C6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064BA-3D11-2E4D-9379-9DE5FD64627A}" type="pres">
      <dgm:prSet presAssocID="{39A92AC5-4B8F-2A41-826A-0F2EBF34DD2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CDD5270-990B-EF4C-8534-F252E6760D97}" type="pres">
      <dgm:prSet presAssocID="{39A92AC5-4B8F-2A41-826A-0F2EBF34DD2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316260A-0DFC-BB4A-8124-E029D7C38696}" type="pres">
      <dgm:prSet presAssocID="{C6A3346A-DAA5-4741-ADA4-1FD5C7309EFA}" presName="node" presStyleLbl="node1" presStyleIdx="3" presStyleCnt="4" custLinFactNeighborY="21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A71640-C0D6-2B40-B6AF-2F95F85492F8}" type="presOf" srcId="{979A490B-66A0-234D-A50F-0B3D38C2435E}" destId="{907D2D22-D9C1-124B-8097-5B627458FC8A}" srcOrd="0" destOrd="0" presId="urn:microsoft.com/office/officeart/2005/8/layout/process2"/>
    <dgm:cxn modelId="{DE7F44A5-604E-2747-93F0-56C927D4EF91}" type="presOf" srcId="{F54235EE-D914-F648-9279-E9585AA1A8C0}" destId="{D7D5A632-2583-314D-82FC-D6448919CFA6}" srcOrd="0" destOrd="0" presId="urn:microsoft.com/office/officeart/2005/8/layout/process2"/>
    <dgm:cxn modelId="{88B32CC3-AD23-EC42-A938-E423321073CF}" type="presOf" srcId="{48AAB390-AD43-BB4C-BB41-5E5289044E77}" destId="{354DC389-6BF1-2E44-A679-AA10E9E3EC59}" srcOrd="1" destOrd="0" presId="urn:microsoft.com/office/officeart/2005/8/layout/process2"/>
    <dgm:cxn modelId="{7B657551-D945-2E4C-B6BE-E4CBCBBA3EBA}" type="presOf" srcId="{48AAB390-AD43-BB4C-BB41-5E5289044E77}" destId="{C77E8E1B-15A2-0449-B723-79A356187228}" srcOrd="0" destOrd="0" presId="urn:microsoft.com/office/officeart/2005/8/layout/process2"/>
    <dgm:cxn modelId="{26D2E426-C0C9-9F4B-B5E5-4DF20A6042B1}" srcId="{979A490B-66A0-234D-A50F-0B3D38C2435E}" destId="{F54235EE-D914-F648-9279-E9585AA1A8C0}" srcOrd="0" destOrd="0" parTransId="{130DE804-949F-AE47-B615-E9E98F134C29}" sibTransId="{48AAB390-AD43-BB4C-BB41-5E5289044E77}"/>
    <dgm:cxn modelId="{42FFC595-A016-E446-B412-C6ADE6E7807C}" type="presOf" srcId="{39A92AC5-4B8F-2A41-826A-0F2EBF34DD2A}" destId="{BCDD5270-990B-EF4C-8534-F252E6760D97}" srcOrd="1" destOrd="0" presId="urn:microsoft.com/office/officeart/2005/8/layout/process2"/>
    <dgm:cxn modelId="{CA77EBD0-22F6-664A-AA25-B17A55CB9DCA}" type="presOf" srcId="{CC297E41-B1D1-CB49-9820-9CBB76E489A5}" destId="{D70F77A7-D0C6-FD45-9727-7BBCA3CF2AE3}" srcOrd="0" destOrd="0" presId="urn:microsoft.com/office/officeart/2005/8/layout/process2"/>
    <dgm:cxn modelId="{07908896-27EE-B74D-900D-CE060C267754}" type="presOf" srcId="{C1A97211-500C-9A42-A091-3F2BE8C7E20A}" destId="{0750FB81-E627-0D4E-9141-B05360736E98}" srcOrd="1" destOrd="0" presId="urn:microsoft.com/office/officeart/2005/8/layout/process2"/>
    <dgm:cxn modelId="{B864581E-DF37-DC4B-8D91-BAB20D26E973}" type="presOf" srcId="{4DACDA32-4BE6-5D4C-92A7-54DDAD52C6B3}" destId="{FC9D8CF1-F8FB-B746-9AA3-E21295C74EFC}" srcOrd="0" destOrd="0" presId="urn:microsoft.com/office/officeart/2005/8/layout/process2"/>
    <dgm:cxn modelId="{39347285-97BB-5043-A26B-3501D6B9321A}" type="presOf" srcId="{C6A3346A-DAA5-4741-ADA4-1FD5C7309EFA}" destId="{9316260A-0DFC-BB4A-8124-E029D7C38696}" srcOrd="0" destOrd="0" presId="urn:microsoft.com/office/officeart/2005/8/layout/process2"/>
    <dgm:cxn modelId="{4494D491-22AF-504B-9E83-AFE749759BE0}" type="presOf" srcId="{39A92AC5-4B8F-2A41-826A-0F2EBF34DD2A}" destId="{F04064BA-3D11-2E4D-9379-9DE5FD64627A}" srcOrd="0" destOrd="0" presId="urn:microsoft.com/office/officeart/2005/8/layout/process2"/>
    <dgm:cxn modelId="{9F9A0255-9BE8-EE42-B36B-C4D726B8FCC3}" type="presOf" srcId="{C1A97211-500C-9A42-A091-3F2BE8C7E20A}" destId="{1B5B0FB6-37F7-A44A-A1D0-9040B1625D54}" srcOrd="0" destOrd="0" presId="urn:microsoft.com/office/officeart/2005/8/layout/process2"/>
    <dgm:cxn modelId="{6EEFBBE2-AE85-3E43-AF4C-184EA76C9E48}" srcId="{979A490B-66A0-234D-A50F-0B3D38C2435E}" destId="{C6A3346A-DAA5-4741-ADA4-1FD5C7309EFA}" srcOrd="3" destOrd="0" parTransId="{F57A1E53-3719-7F46-9FC8-30C9B4B1A031}" sibTransId="{F785E0FD-1470-AE40-B5E6-9C25A2C51C0E}"/>
    <dgm:cxn modelId="{327A96F1-CF87-0247-B9BB-9FCC6EDD8E75}" srcId="{979A490B-66A0-234D-A50F-0B3D38C2435E}" destId="{4DACDA32-4BE6-5D4C-92A7-54DDAD52C6B3}" srcOrd="2" destOrd="0" parTransId="{D856548E-49D3-C040-BDDD-0067D5C73F5B}" sibTransId="{39A92AC5-4B8F-2A41-826A-0F2EBF34DD2A}"/>
    <dgm:cxn modelId="{D0261304-4098-4249-9F0A-9F4BFA84265E}" srcId="{979A490B-66A0-234D-A50F-0B3D38C2435E}" destId="{CC297E41-B1D1-CB49-9820-9CBB76E489A5}" srcOrd="1" destOrd="0" parTransId="{140CD9DC-6377-C24C-917D-32F62860886F}" sibTransId="{C1A97211-500C-9A42-A091-3F2BE8C7E20A}"/>
    <dgm:cxn modelId="{928452F9-32B4-8840-9CDD-DAC84AF39342}" type="presParOf" srcId="{907D2D22-D9C1-124B-8097-5B627458FC8A}" destId="{D7D5A632-2583-314D-82FC-D6448919CFA6}" srcOrd="0" destOrd="0" presId="urn:microsoft.com/office/officeart/2005/8/layout/process2"/>
    <dgm:cxn modelId="{CC088AA0-8D5A-0848-AF43-5E23B9BBF15F}" type="presParOf" srcId="{907D2D22-D9C1-124B-8097-5B627458FC8A}" destId="{C77E8E1B-15A2-0449-B723-79A356187228}" srcOrd="1" destOrd="0" presId="urn:microsoft.com/office/officeart/2005/8/layout/process2"/>
    <dgm:cxn modelId="{8EFA9F90-8EDB-2E4E-902A-9546D274EF58}" type="presParOf" srcId="{C77E8E1B-15A2-0449-B723-79A356187228}" destId="{354DC389-6BF1-2E44-A679-AA10E9E3EC59}" srcOrd="0" destOrd="0" presId="urn:microsoft.com/office/officeart/2005/8/layout/process2"/>
    <dgm:cxn modelId="{4691D684-B791-084A-A313-0CD50F6B6A93}" type="presParOf" srcId="{907D2D22-D9C1-124B-8097-5B627458FC8A}" destId="{D70F77A7-D0C6-FD45-9727-7BBCA3CF2AE3}" srcOrd="2" destOrd="0" presId="urn:microsoft.com/office/officeart/2005/8/layout/process2"/>
    <dgm:cxn modelId="{8761FA74-2047-1C4F-932B-D5C5482B65EC}" type="presParOf" srcId="{907D2D22-D9C1-124B-8097-5B627458FC8A}" destId="{1B5B0FB6-37F7-A44A-A1D0-9040B1625D54}" srcOrd="3" destOrd="0" presId="urn:microsoft.com/office/officeart/2005/8/layout/process2"/>
    <dgm:cxn modelId="{B4210856-CABE-544E-BCDE-8979D7302EA1}" type="presParOf" srcId="{1B5B0FB6-37F7-A44A-A1D0-9040B1625D54}" destId="{0750FB81-E627-0D4E-9141-B05360736E98}" srcOrd="0" destOrd="0" presId="urn:microsoft.com/office/officeart/2005/8/layout/process2"/>
    <dgm:cxn modelId="{A376999A-3F37-194E-9161-310BC994CCD6}" type="presParOf" srcId="{907D2D22-D9C1-124B-8097-5B627458FC8A}" destId="{FC9D8CF1-F8FB-B746-9AA3-E21295C74EFC}" srcOrd="4" destOrd="0" presId="urn:microsoft.com/office/officeart/2005/8/layout/process2"/>
    <dgm:cxn modelId="{3793D6C7-FFAA-BA4F-8806-5A0BEE770676}" type="presParOf" srcId="{907D2D22-D9C1-124B-8097-5B627458FC8A}" destId="{F04064BA-3D11-2E4D-9379-9DE5FD64627A}" srcOrd="5" destOrd="0" presId="urn:microsoft.com/office/officeart/2005/8/layout/process2"/>
    <dgm:cxn modelId="{A43F67D3-44BB-D14D-ACF4-3D292DD7B22D}" type="presParOf" srcId="{F04064BA-3D11-2E4D-9379-9DE5FD64627A}" destId="{BCDD5270-990B-EF4C-8534-F252E6760D97}" srcOrd="0" destOrd="0" presId="urn:microsoft.com/office/officeart/2005/8/layout/process2"/>
    <dgm:cxn modelId="{AB143AC2-9300-044D-A989-CCEDF6FAF428}" type="presParOf" srcId="{907D2D22-D9C1-124B-8097-5B627458FC8A}" destId="{9316260A-0DFC-BB4A-8124-E029D7C3869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9A490B-66A0-234D-A50F-0B3D38C2435E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F54235EE-D914-F648-9279-E9585AA1A8C0}">
      <dgm:prSet phldrT="[Text]"/>
      <dgm:spPr/>
      <dgm:t>
        <a:bodyPr/>
        <a:lstStyle/>
        <a:p>
          <a:r>
            <a:rPr lang="en-US" dirty="0" smtClean="0"/>
            <a:t>BAU Emissions</a:t>
          </a:r>
          <a:endParaRPr lang="en-US" dirty="0"/>
        </a:p>
      </dgm:t>
    </dgm:pt>
    <dgm:pt modelId="{130DE804-949F-AE47-B615-E9E98F134C29}" type="parTrans" cxnId="{26D2E426-C0C9-9F4B-B5E5-4DF20A6042B1}">
      <dgm:prSet/>
      <dgm:spPr/>
      <dgm:t>
        <a:bodyPr/>
        <a:lstStyle/>
        <a:p>
          <a:endParaRPr lang="en-US"/>
        </a:p>
      </dgm:t>
    </dgm:pt>
    <dgm:pt modelId="{48AAB390-AD43-BB4C-BB41-5E5289044E77}" type="sibTrans" cxnId="{26D2E426-C0C9-9F4B-B5E5-4DF20A6042B1}">
      <dgm:prSet/>
      <dgm:spPr/>
      <dgm:t>
        <a:bodyPr/>
        <a:lstStyle/>
        <a:p>
          <a:endParaRPr lang="en-US"/>
        </a:p>
      </dgm:t>
    </dgm:pt>
    <dgm:pt modelId="{CC297E41-B1D1-CB49-9820-9CBB76E489A5}">
      <dgm:prSet phldrT="[Text]"/>
      <dgm:spPr/>
      <dgm:t>
        <a:bodyPr/>
        <a:lstStyle/>
        <a:p>
          <a:r>
            <a:rPr lang="en-US" dirty="0" smtClean="0"/>
            <a:t>Climate Sensitivity</a:t>
          </a:r>
          <a:endParaRPr lang="en-US" dirty="0"/>
        </a:p>
      </dgm:t>
    </dgm:pt>
    <dgm:pt modelId="{140CD9DC-6377-C24C-917D-32F62860886F}" type="parTrans" cxnId="{D0261304-4098-4249-9F0A-9F4BFA84265E}">
      <dgm:prSet/>
      <dgm:spPr/>
      <dgm:t>
        <a:bodyPr/>
        <a:lstStyle/>
        <a:p>
          <a:endParaRPr lang="en-US"/>
        </a:p>
      </dgm:t>
    </dgm:pt>
    <dgm:pt modelId="{C1A97211-500C-9A42-A091-3F2BE8C7E20A}" type="sibTrans" cxnId="{D0261304-4098-4249-9F0A-9F4BFA84265E}">
      <dgm:prSet/>
      <dgm:spPr/>
      <dgm:t>
        <a:bodyPr/>
        <a:lstStyle/>
        <a:p>
          <a:endParaRPr lang="en-US"/>
        </a:p>
      </dgm:t>
    </dgm:pt>
    <dgm:pt modelId="{4DACDA32-4BE6-5D4C-92A7-54DDAD52C6B3}">
      <dgm:prSet phldrT="[Text]"/>
      <dgm:spPr/>
      <dgm:t>
        <a:bodyPr/>
        <a:lstStyle/>
        <a:p>
          <a:r>
            <a:rPr lang="en-US" dirty="0" smtClean="0"/>
            <a:t>Climate Change</a:t>
          </a:r>
          <a:endParaRPr lang="en-US" dirty="0"/>
        </a:p>
      </dgm:t>
    </dgm:pt>
    <dgm:pt modelId="{D856548E-49D3-C040-BDDD-0067D5C73F5B}" type="parTrans" cxnId="{327A96F1-CF87-0247-B9BB-9FCC6EDD8E75}">
      <dgm:prSet/>
      <dgm:spPr/>
      <dgm:t>
        <a:bodyPr/>
        <a:lstStyle/>
        <a:p>
          <a:endParaRPr lang="en-US"/>
        </a:p>
      </dgm:t>
    </dgm:pt>
    <dgm:pt modelId="{39A92AC5-4B8F-2A41-826A-0F2EBF34DD2A}" type="sibTrans" cxnId="{327A96F1-CF87-0247-B9BB-9FCC6EDD8E75}">
      <dgm:prSet/>
      <dgm:spPr/>
      <dgm:t>
        <a:bodyPr/>
        <a:lstStyle/>
        <a:p>
          <a:endParaRPr lang="en-US"/>
        </a:p>
      </dgm:t>
    </dgm:pt>
    <dgm:pt modelId="{C6A3346A-DAA5-4741-ADA4-1FD5C7309EFA}">
      <dgm:prSet/>
      <dgm:spPr/>
      <dgm:t>
        <a:bodyPr/>
        <a:lstStyle/>
        <a:p>
          <a:r>
            <a:rPr lang="en-US" dirty="0" smtClean="0"/>
            <a:t>Economic Impacts</a:t>
          </a:r>
          <a:endParaRPr lang="en-US" dirty="0"/>
        </a:p>
      </dgm:t>
    </dgm:pt>
    <dgm:pt modelId="{F57A1E53-3719-7F46-9FC8-30C9B4B1A031}" type="parTrans" cxnId="{6EEFBBE2-AE85-3E43-AF4C-184EA76C9E48}">
      <dgm:prSet/>
      <dgm:spPr/>
      <dgm:t>
        <a:bodyPr/>
        <a:lstStyle/>
        <a:p>
          <a:endParaRPr lang="en-US"/>
        </a:p>
      </dgm:t>
    </dgm:pt>
    <dgm:pt modelId="{F785E0FD-1470-AE40-B5E6-9C25A2C51C0E}" type="sibTrans" cxnId="{6EEFBBE2-AE85-3E43-AF4C-184EA76C9E48}">
      <dgm:prSet/>
      <dgm:spPr/>
      <dgm:t>
        <a:bodyPr/>
        <a:lstStyle/>
        <a:p>
          <a:endParaRPr lang="en-US"/>
        </a:p>
      </dgm:t>
    </dgm:pt>
    <dgm:pt modelId="{907D2D22-D9C1-124B-8097-5B627458FC8A}" type="pres">
      <dgm:prSet presAssocID="{979A490B-66A0-234D-A50F-0B3D38C2435E}" presName="linearFlow" presStyleCnt="0">
        <dgm:presLayoutVars>
          <dgm:resizeHandles val="exact"/>
        </dgm:presLayoutVars>
      </dgm:prSet>
      <dgm:spPr/>
    </dgm:pt>
    <dgm:pt modelId="{D7D5A632-2583-314D-82FC-D6448919CFA6}" type="pres">
      <dgm:prSet presAssocID="{F54235EE-D914-F648-9279-E9585AA1A8C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E8E1B-15A2-0449-B723-79A356187228}" type="pres">
      <dgm:prSet presAssocID="{48AAB390-AD43-BB4C-BB41-5E5289044E7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54DC389-6BF1-2E44-A679-AA10E9E3EC59}" type="pres">
      <dgm:prSet presAssocID="{48AAB390-AD43-BB4C-BB41-5E5289044E7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70F77A7-D0C6-FD45-9727-7BBCA3CF2AE3}" type="pres">
      <dgm:prSet presAssocID="{CC297E41-B1D1-CB49-9820-9CBB76E489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B0FB6-37F7-A44A-A1D0-9040B1625D54}" type="pres">
      <dgm:prSet presAssocID="{C1A97211-500C-9A42-A091-3F2BE8C7E20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750FB81-E627-0D4E-9141-B05360736E98}" type="pres">
      <dgm:prSet presAssocID="{C1A97211-500C-9A42-A091-3F2BE8C7E20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C9D8CF1-F8FB-B746-9AA3-E21295C74EFC}" type="pres">
      <dgm:prSet presAssocID="{4DACDA32-4BE6-5D4C-92A7-54DDAD52C6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064BA-3D11-2E4D-9379-9DE5FD64627A}" type="pres">
      <dgm:prSet presAssocID="{39A92AC5-4B8F-2A41-826A-0F2EBF34DD2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CDD5270-990B-EF4C-8534-F252E6760D97}" type="pres">
      <dgm:prSet presAssocID="{39A92AC5-4B8F-2A41-826A-0F2EBF34DD2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316260A-0DFC-BB4A-8124-E029D7C38696}" type="pres">
      <dgm:prSet presAssocID="{C6A3346A-DAA5-4741-ADA4-1FD5C7309EFA}" presName="node" presStyleLbl="node1" presStyleIdx="3" presStyleCnt="4" custLinFactNeighborY="21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D67CA7-6F9F-8647-B059-63FB0BB74A3C}" type="presOf" srcId="{39A92AC5-4B8F-2A41-826A-0F2EBF34DD2A}" destId="{F04064BA-3D11-2E4D-9379-9DE5FD64627A}" srcOrd="0" destOrd="0" presId="urn:microsoft.com/office/officeart/2005/8/layout/process2"/>
    <dgm:cxn modelId="{D0261304-4098-4249-9F0A-9F4BFA84265E}" srcId="{979A490B-66A0-234D-A50F-0B3D38C2435E}" destId="{CC297E41-B1D1-CB49-9820-9CBB76E489A5}" srcOrd="1" destOrd="0" parTransId="{140CD9DC-6377-C24C-917D-32F62860886F}" sibTransId="{C1A97211-500C-9A42-A091-3F2BE8C7E20A}"/>
    <dgm:cxn modelId="{6D12AB1C-D136-5648-9394-F999139106EF}" type="presOf" srcId="{F54235EE-D914-F648-9279-E9585AA1A8C0}" destId="{D7D5A632-2583-314D-82FC-D6448919CFA6}" srcOrd="0" destOrd="0" presId="urn:microsoft.com/office/officeart/2005/8/layout/process2"/>
    <dgm:cxn modelId="{F30D180A-1388-E74E-BE62-D11EA9CA675F}" type="presOf" srcId="{C6A3346A-DAA5-4741-ADA4-1FD5C7309EFA}" destId="{9316260A-0DFC-BB4A-8124-E029D7C38696}" srcOrd="0" destOrd="0" presId="urn:microsoft.com/office/officeart/2005/8/layout/process2"/>
    <dgm:cxn modelId="{1332FA9C-3407-E94E-826B-ACD096425039}" type="presOf" srcId="{CC297E41-B1D1-CB49-9820-9CBB76E489A5}" destId="{D70F77A7-D0C6-FD45-9727-7BBCA3CF2AE3}" srcOrd="0" destOrd="0" presId="urn:microsoft.com/office/officeart/2005/8/layout/process2"/>
    <dgm:cxn modelId="{1B061B7C-432D-664C-BE5F-480C2138FAE8}" type="presOf" srcId="{C1A97211-500C-9A42-A091-3F2BE8C7E20A}" destId="{0750FB81-E627-0D4E-9141-B05360736E98}" srcOrd="1" destOrd="0" presId="urn:microsoft.com/office/officeart/2005/8/layout/process2"/>
    <dgm:cxn modelId="{E958E2FE-3706-8A4E-9556-7340CC064AC6}" type="presOf" srcId="{48AAB390-AD43-BB4C-BB41-5E5289044E77}" destId="{C77E8E1B-15A2-0449-B723-79A356187228}" srcOrd="0" destOrd="0" presId="urn:microsoft.com/office/officeart/2005/8/layout/process2"/>
    <dgm:cxn modelId="{6EEFBBE2-AE85-3E43-AF4C-184EA76C9E48}" srcId="{979A490B-66A0-234D-A50F-0B3D38C2435E}" destId="{C6A3346A-DAA5-4741-ADA4-1FD5C7309EFA}" srcOrd="3" destOrd="0" parTransId="{F57A1E53-3719-7F46-9FC8-30C9B4B1A031}" sibTransId="{F785E0FD-1470-AE40-B5E6-9C25A2C51C0E}"/>
    <dgm:cxn modelId="{DDEA5885-1AD0-C547-ADAA-73FC82F16CDE}" type="presOf" srcId="{979A490B-66A0-234D-A50F-0B3D38C2435E}" destId="{907D2D22-D9C1-124B-8097-5B627458FC8A}" srcOrd="0" destOrd="0" presId="urn:microsoft.com/office/officeart/2005/8/layout/process2"/>
    <dgm:cxn modelId="{5E76CA44-0B38-0142-8CBE-099C26D0D7AA}" type="presOf" srcId="{4DACDA32-4BE6-5D4C-92A7-54DDAD52C6B3}" destId="{FC9D8CF1-F8FB-B746-9AA3-E21295C74EFC}" srcOrd="0" destOrd="0" presId="urn:microsoft.com/office/officeart/2005/8/layout/process2"/>
    <dgm:cxn modelId="{327A96F1-CF87-0247-B9BB-9FCC6EDD8E75}" srcId="{979A490B-66A0-234D-A50F-0B3D38C2435E}" destId="{4DACDA32-4BE6-5D4C-92A7-54DDAD52C6B3}" srcOrd="2" destOrd="0" parTransId="{D856548E-49D3-C040-BDDD-0067D5C73F5B}" sibTransId="{39A92AC5-4B8F-2A41-826A-0F2EBF34DD2A}"/>
    <dgm:cxn modelId="{26D2E426-C0C9-9F4B-B5E5-4DF20A6042B1}" srcId="{979A490B-66A0-234D-A50F-0B3D38C2435E}" destId="{F54235EE-D914-F648-9279-E9585AA1A8C0}" srcOrd="0" destOrd="0" parTransId="{130DE804-949F-AE47-B615-E9E98F134C29}" sibTransId="{48AAB390-AD43-BB4C-BB41-5E5289044E77}"/>
    <dgm:cxn modelId="{E39D04C6-9585-7F48-9FEB-10A4ECCA3060}" type="presOf" srcId="{C1A97211-500C-9A42-A091-3F2BE8C7E20A}" destId="{1B5B0FB6-37F7-A44A-A1D0-9040B1625D54}" srcOrd="0" destOrd="0" presId="urn:microsoft.com/office/officeart/2005/8/layout/process2"/>
    <dgm:cxn modelId="{AEC92B41-85BE-3541-B61E-DEB0A5BB7629}" type="presOf" srcId="{39A92AC5-4B8F-2A41-826A-0F2EBF34DD2A}" destId="{BCDD5270-990B-EF4C-8534-F252E6760D97}" srcOrd="1" destOrd="0" presId="urn:microsoft.com/office/officeart/2005/8/layout/process2"/>
    <dgm:cxn modelId="{F030AB82-0696-514A-BF66-793FBD7F4D12}" type="presOf" srcId="{48AAB390-AD43-BB4C-BB41-5E5289044E77}" destId="{354DC389-6BF1-2E44-A679-AA10E9E3EC59}" srcOrd="1" destOrd="0" presId="urn:microsoft.com/office/officeart/2005/8/layout/process2"/>
    <dgm:cxn modelId="{6DBE9835-95E5-4841-8DCC-7289BEBA2647}" type="presParOf" srcId="{907D2D22-D9C1-124B-8097-5B627458FC8A}" destId="{D7D5A632-2583-314D-82FC-D6448919CFA6}" srcOrd="0" destOrd="0" presId="urn:microsoft.com/office/officeart/2005/8/layout/process2"/>
    <dgm:cxn modelId="{5B4E048C-398F-2443-9B3B-4081ADE008FC}" type="presParOf" srcId="{907D2D22-D9C1-124B-8097-5B627458FC8A}" destId="{C77E8E1B-15A2-0449-B723-79A356187228}" srcOrd="1" destOrd="0" presId="urn:microsoft.com/office/officeart/2005/8/layout/process2"/>
    <dgm:cxn modelId="{80676E39-0B8C-C243-87A5-B5D9A26353D3}" type="presParOf" srcId="{C77E8E1B-15A2-0449-B723-79A356187228}" destId="{354DC389-6BF1-2E44-A679-AA10E9E3EC59}" srcOrd="0" destOrd="0" presId="urn:microsoft.com/office/officeart/2005/8/layout/process2"/>
    <dgm:cxn modelId="{64CB8E41-BB96-9948-9E35-EFE1239A3054}" type="presParOf" srcId="{907D2D22-D9C1-124B-8097-5B627458FC8A}" destId="{D70F77A7-D0C6-FD45-9727-7BBCA3CF2AE3}" srcOrd="2" destOrd="0" presId="urn:microsoft.com/office/officeart/2005/8/layout/process2"/>
    <dgm:cxn modelId="{142A4C17-70B2-5745-918A-7BDB99AC1EC2}" type="presParOf" srcId="{907D2D22-D9C1-124B-8097-5B627458FC8A}" destId="{1B5B0FB6-37F7-A44A-A1D0-9040B1625D54}" srcOrd="3" destOrd="0" presId="urn:microsoft.com/office/officeart/2005/8/layout/process2"/>
    <dgm:cxn modelId="{648AA498-E908-DC45-BD48-6CEB3FF14E2D}" type="presParOf" srcId="{1B5B0FB6-37F7-A44A-A1D0-9040B1625D54}" destId="{0750FB81-E627-0D4E-9141-B05360736E98}" srcOrd="0" destOrd="0" presId="urn:microsoft.com/office/officeart/2005/8/layout/process2"/>
    <dgm:cxn modelId="{EAE0B157-1949-9149-BBF5-B85041B9AA6D}" type="presParOf" srcId="{907D2D22-D9C1-124B-8097-5B627458FC8A}" destId="{FC9D8CF1-F8FB-B746-9AA3-E21295C74EFC}" srcOrd="4" destOrd="0" presId="urn:microsoft.com/office/officeart/2005/8/layout/process2"/>
    <dgm:cxn modelId="{13E07E44-6447-4F45-916F-48B82BC834F2}" type="presParOf" srcId="{907D2D22-D9C1-124B-8097-5B627458FC8A}" destId="{F04064BA-3D11-2E4D-9379-9DE5FD64627A}" srcOrd="5" destOrd="0" presId="urn:microsoft.com/office/officeart/2005/8/layout/process2"/>
    <dgm:cxn modelId="{A4E64E43-260D-4D46-BADE-DA6DD12BFEE5}" type="presParOf" srcId="{F04064BA-3D11-2E4D-9379-9DE5FD64627A}" destId="{BCDD5270-990B-EF4C-8534-F252E6760D97}" srcOrd="0" destOrd="0" presId="urn:microsoft.com/office/officeart/2005/8/layout/process2"/>
    <dgm:cxn modelId="{D0225EAB-22BE-144D-9C08-D4A43FE5B649}" type="presParOf" srcId="{907D2D22-D9C1-124B-8097-5B627458FC8A}" destId="{9316260A-0DFC-BB4A-8124-E029D7C3869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568CBA-D081-4944-BF6D-79F121983917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67054340-C5CE-E342-975C-E86ED63FC4AE}">
      <dgm:prSet phldrT="[Text]"/>
      <dgm:spPr/>
      <dgm:t>
        <a:bodyPr/>
        <a:lstStyle/>
        <a:p>
          <a:r>
            <a:rPr lang="en-US" dirty="0" smtClean="0"/>
            <a:t>Natural Variability Uncertainty</a:t>
          </a:r>
          <a:endParaRPr lang="en-US" dirty="0"/>
        </a:p>
      </dgm:t>
    </dgm:pt>
    <dgm:pt modelId="{81D532E2-AC77-D145-A558-D6D7FA9B0ABB}" type="parTrans" cxnId="{D6B2DA1E-434E-F445-8962-231C019ECDB2}">
      <dgm:prSet/>
      <dgm:spPr/>
      <dgm:t>
        <a:bodyPr/>
        <a:lstStyle/>
        <a:p>
          <a:endParaRPr lang="en-US"/>
        </a:p>
      </dgm:t>
    </dgm:pt>
    <dgm:pt modelId="{192453E7-B8CB-0045-8D9F-9229B1A2B48B}" type="sibTrans" cxnId="{D6B2DA1E-434E-F445-8962-231C019ECDB2}">
      <dgm:prSet/>
      <dgm:spPr/>
      <dgm:t>
        <a:bodyPr/>
        <a:lstStyle/>
        <a:p>
          <a:endParaRPr lang="en-US"/>
        </a:p>
      </dgm:t>
    </dgm:pt>
    <dgm:pt modelId="{C16DC633-07B5-7B47-B082-2B46D83591CD}">
      <dgm:prSet phldrT="[Text]"/>
      <dgm:spPr/>
      <dgm:t>
        <a:bodyPr/>
        <a:lstStyle/>
        <a:p>
          <a:r>
            <a:rPr lang="en-US" dirty="0" smtClean="0"/>
            <a:t>Observing System Uncertainty</a:t>
          </a:r>
          <a:endParaRPr lang="en-US" dirty="0"/>
        </a:p>
      </dgm:t>
    </dgm:pt>
    <dgm:pt modelId="{CE8DC308-3EA5-E54B-A81F-A074BCF3A09D}" type="parTrans" cxnId="{7E6FE2AC-C032-0E4E-87AB-E7FDB81DFD21}">
      <dgm:prSet/>
      <dgm:spPr/>
      <dgm:t>
        <a:bodyPr/>
        <a:lstStyle/>
        <a:p>
          <a:endParaRPr lang="en-US"/>
        </a:p>
      </dgm:t>
    </dgm:pt>
    <dgm:pt modelId="{E08AF280-7FA7-744B-9469-3914CD13B86B}" type="sibTrans" cxnId="{7E6FE2AC-C032-0E4E-87AB-E7FDB81DFD21}">
      <dgm:prSet/>
      <dgm:spPr/>
      <dgm:t>
        <a:bodyPr/>
        <a:lstStyle/>
        <a:p>
          <a:endParaRPr lang="en-US"/>
        </a:p>
      </dgm:t>
    </dgm:pt>
    <dgm:pt modelId="{D5DC9C72-F1E6-724F-8C87-DFDE681A593F}">
      <dgm:prSet phldrT="[Text]"/>
      <dgm:spPr/>
      <dgm:t>
        <a:bodyPr/>
        <a:lstStyle/>
        <a:p>
          <a:r>
            <a:rPr lang="en-US" dirty="0" smtClean="0"/>
            <a:t>Societal Decision</a:t>
          </a:r>
          <a:endParaRPr lang="en-US" dirty="0"/>
        </a:p>
      </dgm:t>
    </dgm:pt>
    <dgm:pt modelId="{4045D856-7BF4-984D-ADE0-9AA8C7F2EEF6}" type="parTrans" cxnId="{BF21D88E-BC2A-2A43-BD0A-5B81C8C8363B}">
      <dgm:prSet/>
      <dgm:spPr/>
      <dgm:t>
        <a:bodyPr/>
        <a:lstStyle/>
        <a:p>
          <a:endParaRPr lang="en-US"/>
        </a:p>
      </dgm:t>
    </dgm:pt>
    <dgm:pt modelId="{1842E0E0-F5AC-EE42-885E-3E8A81CE7A5A}" type="sibTrans" cxnId="{BF21D88E-BC2A-2A43-BD0A-5B81C8C8363B}">
      <dgm:prSet/>
      <dgm:spPr/>
      <dgm:t>
        <a:bodyPr/>
        <a:lstStyle/>
        <a:p>
          <a:endParaRPr lang="en-US"/>
        </a:p>
      </dgm:t>
    </dgm:pt>
    <dgm:pt modelId="{B73DD64A-EC4C-864A-A542-C15BEEB58453}" type="pres">
      <dgm:prSet presAssocID="{DB568CBA-D081-4944-BF6D-79F121983917}" presName="Name0" presStyleCnt="0">
        <dgm:presLayoutVars>
          <dgm:dir/>
          <dgm:resizeHandles val="exact"/>
        </dgm:presLayoutVars>
      </dgm:prSet>
      <dgm:spPr/>
    </dgm:pt>
    <dgm:pt modelId="{96B14A79-1BEB-D74E-9243-8B9E08F878B7}" type="pres">
      <dgm:prSet presAssocID="{67054340-C5CE-E342-975C-E86ED63FC4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5D0C7-7F43-424A-8E27-467EB2155F57}" type="pres">
      <dgm:prSet presAssocID="{192453E7-B8CB-0045-8D9F-9229B1A2B48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9FC64DC-5DF4-C144-A8FD-B1B1D9DDCEEF}" type="pres">
      <dgm:prSet presAssocID="{192453E7-B8CB-0045-8D9F-9229B1A2B48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1C6232D-E8F3-9845-B752-822D70C1526E}" type="pres">
      <dgm:prSet presAssocID="{C16DC633-07B5-7B47-B082-2B46D83591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09D0F-DE57-9B40-BD47-39D106741C32}" type="pres">
      <dgm:prSet presAssocID="{E08AF280-7FA7-744B-9469-3914CD13B86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7EB0283-FD28-344C-A57A-DA2E0B4B4991}" type="pres">
      <dgm:prSet presAssocID="{E08AF280-7FA7-744B-9469-3914CD13B86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EF5E9DC-A0B0-2F41-8ED5-DACC12CF966E}" type="pres">
      <dgm:prSet presAssocID="{D5DC9C72-F1E6-724F-8C87-DFDE681A59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8440E7-1D3D-7041-9E4D-1BB4B389907B}" type="presOf" srcId="{D5DC9C72-F1E6-724F-8C87-DFDE681A593F}" destId="{BEF5E9DC-A0B0-2F41-8ED5-DACC12CF966E}" srcOrd="0" destOrd="0" presId="urn:microsoft.com/office/officeart/2005/8/layout/process1"/>
    <dgm:cxn modelId="{64B13E0E-BA0B-1A4E-AE66-19F66B2AF096}" type="presOf" srcId="{192453E7-B8CB-0045-8D9F-9229B1A2B48B}" destId="{CAC5D0C7-7F43-424A-8E27-467EB2155F57}" srcOrd="0" destOrd="0" presId="urn:microsoft.com/office/officeart/2005/8/layout/process1"/>
    <dgm:cxn modelId="{D6B2DA1E-434E-F445-8962-231C019ECDB2}" srcId="{DB568CBA-D081-4944-BF6D-79F121983917}" destId="{67054340-C5CE-E342-975C-E86ED63FC4AE}" srcOrd="0" destOrd="0" parTransId="{81D532E2-AC77-D145-A558-D6D7FA9B0ABB}" sibTransId="{192453E7-B8CB-0045-8D9F-9229B1A2B48B}"/>
    <dgm:cxn modelId="{7E6FE2AC-C032-0E4E-87AB-E7FDB81DFD21}" srcId="{DB568CBA-D081-4944-BF6D-79F121983917}" destId="{C16DC633-07B5-7B47-B082-2B46D83591CD}" srcOrd="1" destOrd="0" parTransId="{CE8DC308-3EA5-E54B-A81F-A074BCF3A09D}" sibTransId="{E08AF280-7FA7-744B-9469-3914CD13B86B}"/>
    <dgm:cxn modelId="{2BE590A6-918B-9A47-92A9-DA889024AF15}" type="presOf" srcId="{E08AF280-7FA7-744B-9469-3914CD13B86B}" destId="{F7009D0F-DE57-9B40-BD47-39D106741C32}" srcOrd="0" destOrd="0" presId="urn:microsoft.com/office/officeart/2005/8/layout/process1"/>
    <dgm:cxn modelId="{197EF321-AF0B-E849-85ED-9D0784AE4E2D}" type="presOf" srcId="{E08AF280-7FA7-744B-9469-3914CD13B86B}" destId="{67EB0283-FD28-344C-A57A-DA2E0B4B4991}" srcOrd="1" destOrd="0" presId="urn:microsoft.com/office/officeart/2005/8/layout/process1"/>
    <dgm:cxn modelId="{CFE6FDC7-C01C-1443-9E21-9CEFB876064A}" type="presOf" srcId="{C16DC633-07B5-7B47-B082-2B46D83591CD}" destId="{C1C6232D-E8F3-9845-B752-822D70C1526E}" srcOrd="0" destOrd="0" presId="urn:microsoft.com/office/officeart/2005/8/layout/process1"/>
    <dgm:cxn modelId="{F069903A-C336-684A-9CD8-278BF5D0AC4F}" type="presOf" srcId="{67054340-C5CE-E342-975C-E86ED63FC4AE}" destId="{96B14A79-1BEB-D74E-9243-8B9E08F878B7}" srcOrd="0" destOrd="0" presId="urn:microsoft.com/office/officeart/2005/8/layout/process1"/>
    <dgm:cxn modelId="{BF21D88E-BC2A-2A43-BD0A-5B81C8C8363B}" srcId="{DB568CBA-D081-4944-BF6D-79F121983917}" destId="{D5DC9C72-F1E6-724F-8C87-DFDE681A593F}" srcOrd="2" destOrd="0" parTransId="{4045D856-7BF4-984D-ADE0-9AA8C7F2EEF6}" sibTransId="{1842E0E0-F5AC-EE42-885E-3E8A81CE7A5A}"/>
    <dgm:cxn modelId="{3D29B9AF-B8F8-3E44-BD2B-99BDD9E845C4}" type="presOf" srcId="{192453E7-B8CB-0045-8D9F-9229B1A2B48B}" destId="{89FC64DC-5DF4-C144-A8FD-B1B1D9DDCEEF}" srcOrd="1" destOrd="0" presId="urn:microsoft.com/office/officeart/2005/8/layout/process1"/>
    <dgm:cxn modelId="{5B7C0294-2B21-FF48-87CB-C52BFE9C778D}" type="presOf" srcId="{DB568CBA-D081-4944-BF6D-79F121983917}" destId="{B73DD64A-EC4C-864A-A542-C15BEEB58453}" srcOrd="0" destOrd="0" presId="urn:microsoft.com/office/officeart/2005/8/layout/process1"/>
    <dgm:cxn modelId="{FD154ED3-DB54-584A-AE7B-066D0FEADFFE}" type="presParOf" srcId="{B73DD64A-EC4C-864A-A542-C15BEEB58453}" destId="{96B14A79-1BEB-D74E-9243-8B9E08F878B7}" srcOrd="0" destOrd="0" presId="urn:microsoft.com/office/officeart/2005/8/layout/process1"/>
    <dgm:cxn modelId="{0F3DA1F9-8EB5-8B4C-9E6C-E0C1E91E4128}" type="presParOf" srcId="{B73DD64A-EC4C-864A-A542-C15BEEB58453}" destId="{CAC5D0C7-7F43-424A-8E27-467EB2155F57}" srcOrd="1" destOrd="0" presId="urn:microsoft.com/office/officeart/2005/8/layout/process1"/>
    <dgm:cxn modelId="{BFC044F4-1C9D-F847-8C2E-1DA7E9DA3A6E}" type="presParOf" srcId="{CAC5D0C7-7F43-424A-8E27-467EB2155F57}" destId="{89FC64DC-5DF4-C144-A8FD-B1B1D9DDCEEF}" srcOrd="0" destOrd="0" presId="urn:microsoft.com/office/officeart/2005/8/layout/process1"/>
    <dgm:cxn modelId="{D79A6AD7-0CF0-0447-8136-2A0122CA3E4D}" type="presParOf" srcId="{B73DD64A-EC4C-864A-A542-C15BEEB58453}" destId="{C1C6232D-E8F3-9845-B752-822D70C1526E}" srcOrd="2" destOrd="0" presId="urn:microsoft.com/office/officeart/2005/8/layout/process1"/>
    <dgm:cxn modelId="{1FB64207-3109-A64F-B592-6FDB38B8FA1B}" type="presParOf" srcId="{B73DD64A-EC4C-864A-A542-C15BEEB58453}" destId="{F7009D0F-DE57-9B40-BD47-39D106741C32}" srcOrd="3" destOrd="0" presId="urn:microsoft.com/office/officeart/2005/8/layout/process1"/>
    <dgm:cxn modelId="{7A5BA7B7-21CA-8945-A783-3F1A08322C27}" type="presParOf" srcId="{F7009D0F-DE57-9B40-BD47-39D106741C32}" destId="{67EB0283-FD28-344C-A57A-DA2E0B4B4991}" srcOrd="0" destOrd="0" presId="urn:microsoft.com/office/officeart/2005/8/layout/process1"/>
    <dgm:cxn modelId="{64CDF933-1037-BC4B-AA1C-E34BD8F8A132}" type="presParOf" srcId="{B73DD64A-EC4C-864A-A542-C15BEEB58453}" destId="{BEF5E9DC-A0B0-2F41-8ED5-DACC12CF966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9A490B-66A0-234D-A50F-0B3D38C2435E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F54235EE-D914-F648-9279-E9585AA1A8C0}">
      <dgm:prSet phldrT="[Text]"/>
      <dgm:spPr/>
      <dgm:t>
        <a:bodyPr/>
        <a:lstStyle/>
        <a:p>
          <a:r>
            <a:rPr lang="en-US" dirty="0" smtClean="0"/>
            <a:t>BAU Emissions</a:t>
          </a:r>
          <a:endParaRPr lang="en-US" dirty="0"/>
        </a:p>
      </dgm:t>
    </dgm:pt>
    <dgm:pt modelId="{130DE804-949F-AE47-B615-E9E98F134C29}" type="parTrans" cxnId="{26D2E426-C0C9-9F4B-B5E5-4DF20A6042B1}">
      <dgm:prSet/>
      <dgm:spPr/>
      <dgm:t>
        <a:bodyPr/>
        <a:lstStyle/>
        <a:p>
          <a:endParaRPr lang="en-US"/>
        </a:p>
      </dgm:t>
    </dgm:pt>
    <dgm:pt modelId="{48AAB390-AD43-BB4C-BB41-5E5289044E77}" type="sibTrans" cxnId="{26D2E426-C0C9-9F4B-B5E5-4DF20A6042B1}">
      <dgm:prSet/>
      <dgm:spPr/>
      <dgm:t>
        <a:bodyPr/>
        <a:lstStyle/>
        <a:p>
          <a:endParaRPr lang="en-US"/>
        </a:p>
      </dgm:t>
    </dgm:pt>
    <dgm:pt modelId="{CC297E41-B1D1-CB49-9820-9CBB76E489A5}">
      <dgm:prSet phldrT="[Text]"/>
      <dgm:spPr/>
      <dgm:t>
        <a:bodyPr/>
        <a:lstStyle/>
        <a:p>
          <a:r>
            <a:rPr lang="en-US" dirty="0" smtClean="0"/>
            <a:t>Climate Sensitivity</a:t>
          </a:r>
          <a:endParaRPr lang="en-US" dirty="0"/>
        </a:p>
      </dgm:t>
    </dgm:pt>
    <dgm:pt modelId="{140CD9DC-6377-C24C-917D-32F62860886F}" type="parTrans" cxnId="{D0261304-4098-4249-9F0A-9F4BFA84265E}">
      <dgm:prSet/>
      <dgm:spPr/>
      <dgm:t>
        <a:bodyPr/>
        <a:lstStyle/>
        <a:p>
          <a:endParaRPr lang="en-US"/>
        </a:p>
      </dgm:t>
    </dgm:pt>
    <dgm:pt modelId="{C1A97211-500C-9A42-A091-3F2BE8C7E20A}" type="sibTrans" cxnId="{D0261304-4098-4249-9F0A-9F4BFA84265E}">
      <dgm:prSet/>
      <dgm:spPr/>
      <dgm:t>
        <a:bodyPr/>
        <a:lstStyle/>
        <a:p>
          <a:endParaRPr lang="en-US"/>
        </a:p>
      </dgm:t>
    </dgm:pt>
    <dgm:pt modelId="{4DACDA32-4BE6-5D4C-92A7-54DDAD52C6B3}">
      <dgm:prSet phldrT="[Text]"/>
      <dgm:spPr/>
      <dgm:t>
        <a:bodyPr/>
        <a:lstStyle/>
        <a:p>
          <a:r>
            <a:rPr lang="en-US" dirty="0" smtClean="0"/>
            <a:t>Climate Change</a:t>
          </a:r>
          <a:endParaRPr lang="en-US" dirty="0"/>
        </a:p>
      </dgm:t>
    </dgm:pt>
    <dgm:pt modelId="{D856548E-49D3-C040-BDDD-0067D5C73F5B}" type="parTrans" cxnId="{327A96F1-CF87-0247-B9BB-9FCC6EDD8E75}">
      <dgm:prSet/>
      <dgm:spPr/>
      <dgm:t>
        <a:bodyPr/>
        <a:lstStyle/>
        <a:p>
          <a:endParaRPr lang="en-US"/>
        </a:p>
      </dgm:t>
    </dgm:pt>
    <dgm:pt modelId="{39A92AC5-4B8F-2A41-826A-0F2EBF34DD2A}" type="sibTrans" cxnId="{327A96F1-CF87-0247-B9BB-9FCC6EDD8E75}">
      <dgm:prSet/>
      <dgm:spPr/>
      <dgm:t>
        <a:bodyPr/>
        <a:lstStyle/>
        <a:p>
          <a:endParaRPr lang="en-US"/>
        </a:p>
      </dgm:t>
    </dgm:pt>
    <dgm:pt modelId="{C6A3346A-DAA5-4741-ADA4-1FD5C7309EFA}">
      <dgm:prSet/>
      <dgm:spPr/>
      <dgm:t>
        <a:bodyPr/>
        <a:lstStyle/>
        <a:p>
          <a:r>
            <a:rPr lang="en-US" dirty="0" smtClean="0"/>
            <a:t>Economic Impacts</a:t>
          </a:r>
          <a:endParaRPr lang="en-US" dirty="0"/>
        </a:p>
      </dgm:t>
    </dgm:pt>
    <dgm:pt modelId="{F57A1E53-3719-7F46-9FC8-30C9B4B1A031}" type="parTrans" cxnId="{6EEFBBE2-AE85-3E43-AF4C-184EA76C9E48}">
      <dgm:prSet/>
      <dgm:spPr/>
      <dgm:t>
        <a:bodyPr/>
        <a:lstStyle/>
        <a:p>
          <a:endParaRPr lang="en-US"/>
        </a:p>
      </dgm:t>
    </dgm:pt>
    <dgm:pt modelId="{F785E0FD-1470-AE40-B5E6-9C25A2C51C0E}" type="sibTrans" cxnId="{6EEFBBE2-AE85-3E43-AF4C-184EA76C9E48}">
      <dgm:prSet/>
      <dgm:spPr/>
      <dgm:t>
        <a:bodyPr/>
        <a:lstStyle/>
        <a:p>
          <a:endParaRPr lang="en-US"/>
        </a:p>
      </dgm:t>
    </dgm:pt>
    <dgm:pt modelId="{907D2D22-D9C1-124B-8097-5B627458FC8A}" type="pres">
      <dgm:prSet presAssocID="{979A490B-66A0-234D-A50F-0B3D38C2435E}" presName="linearFlow" presStyleCnt="0">
        <dgm:presLayoutVars>
          <dgm:resizeHandles val="exact"/>
        </dgm:presLayoutVars>
      </dgm:prSet>
      <dgm:spPr/>
    </dgm:pt>
    <dgm:pt modelId="{D7D5A632-2583-314D-82FC-D6448919CFA6}" type="pres">
      <dgm:prSet presAssocID="{F54235EE-D914-F648-9279-E9585AA1A8C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E8E1B-15A2-0449-B723-79A356187228}" type="pres">
      <dgm:prSet presAssocID="{48AAB390-AD43-BB4C-BB41-5E5289044E7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54DC389-6BF1-2E44-A679-AA10E9E3EC59}" type="pres">
      <dgm:prSet presAssocID="{48AAB390-AD43-BB4C-BB41-5E5289044E7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70F77A7-D0C6-FD45-9727-7BBCA3CF2AE3}" type="pres">
      <dgm:prSet presAssocID="{CC297E41-B1D1-CB49-9820-9CBB76E489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B0FB6-37F7-A44A-A1D0-9040B1625D54}" type="pres">
      <dgm:prSet presAssocID="{C1A97211-500C-9A42-A091-3F2BE8C7E20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750FB81-E627-0D4E-9141-B05360736E98}" type="pres">
      <dgm:prSet presAssocID="{C1A97211-500C-9A42-A091-3F2BE8C7E20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C9D8CF1-F8FB-B746-9AA3-E21295C74EFC}" type="pres">
      <dgm:prSet presAssocID="{4DACDA32-4BE6-5D4C-92A7-54DDAD52C6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064BA-3D11-2E4D-9379-9DE5FD64627A}" type="pres">
      <dgm:prSet presAssocID="{39A92AC5-4B8F-2A41-826A-0F2EBF34DD2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CDD5270-990B-EF4C-8534-F252E6760D97}" type="pres">
      <dgm:prSet presAssocID="{39A92AC5-4B8F-2A41-826A-0F2EBF34DD2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316260A-0DFC-BB4A-8124-E029D7C38696}" type="pres">
      <dgm:prSet presAssocID="{C6A3346A-DAA5-4741-ADA4-1FD5C7309EFA}" presName="node" presStyleLbl="node1" presStyleIdx="3" presStyleCnt="4" custLinFactNeighborY="21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A19A46-A3E6-1848-896F-51A488E5A793}" type="presOf" srcId="{F54235EE-D914-F648-9279-E9585AA1A8C0}" destId="{D7D5A632-2583-314D-82FC-D6448919CFA6}" srcOrd="0" destOrd="0" presId="urn:microsoft.com/office/officeart/2005/8/layout/process2"/>
    <dgm:cxn modelId="{D0261304-4098-4249-9F0A-9F4BFA84265E}" srcId="{979A490B-66A0-234D-A50F-0B3D38C2435E}" destId="{CC297E41-B1D1-CB49-9820-9CBB76E489A5}" srcOrd="1" destOrd="0" parTransId="{140CD9DC-6377-C24C-917D-32F62860886F}" sibTransId="{C1A97211-500C-9A42-A091-3F2BE8C7E20A}"/>
    <dgm:cxn modelId="{D9CEF82C-1F3F-E248-95A6-8E7BA3A09FB1}" type="presOf" srcId="{48AAB390-AD43-BB4C-BB41-5E5289044E77}" destId="{C77E8E1B-15A2-0449-B723-79A356187228}" srcOrd="0" destOrd="0" presId="urn:microsoft.com/office/officeart/2005/8/layout/process2"/>
    <dgm:cxn modelId="{CEA39B9F-6EFA-3147-8E36-F3358D10ACBE}" type="presOf" srcId="{39A92AC5-4B8F-2A41-826A-0F2EBF34DD2A}" destId="{BCDD5270-990B-EF4C-8534-F252E6760D97}" srcOrd="1" destOrd="0" presId="urn:microsoft.com/office/officeart/2005/8/layout/process2"/>
    <dgm:cxn modelId="{6EEFBBE2-AE85-3E43-AF4C-184EA76C9E48}" srcId="{979A490B-66A0-234D-A50F-0B3D38C2435E}" destId="{C6A3346A-DAA5-4741-ADA4-1FD5C7309EFA}" srcOrd="3" destOrd="0" parTransId="{F57A1E53-3719-7F46-9FC8-30C9B4B1A031}" sibTransId="{F785E0FD-1470-AE40-B5E6-9C25A2C51C0E}"/>
    <dgm:cxn modelId="{FC86C885-00AC-2845-9D5E-CA1A781A1FD6}" type="presOf" srcId="{C6A3346A-DAA5-4741-ADA4-1FD5C7309EFA}" destId="{9316260A-0DFC-BB4A-8124-E029D7C38696}" srcOrd="0" destOrd="0" presId="urn:microsoft.com/office/officeart/2005/8/layout/process2"/>
    <dgm:cxn modelId="{B915C4D7-793F-A740-B651-57CF431D6BFB}" type="presOf" srcId="{C1A97211-500C-9A42-A091-3F2BE8C7E20A}" destId="{1B5B0FB6-37F7-A44A-A1D0-9040B1625D54}" srcOrd="0" destOrd="0" presId="urn:microsoft.com/office/officeart/2005/8/layout/process2"/>
    <dgm:cxn modelId="{5E043CC4-324F-E249-A646-C1375E93DFCE}" type="presOf" srcId="{C1A97211-500C-9A42-A091-3F2BE8C7E20A}" destId="{0750FB81-E627-0D4E-9141-B05360736E98}" srcOrd="1" destOrd="0" presId="urn:microsoft.com/office/officeart/2005/8/layout/process2"/>
    <dgm:cxn modelId="{327A96F1-CF87-0247-B9BB-9FCC6EDD8E75}" srcId="{979A490B-66A0-234D-A50F-0B3D38C2435E}" destId="{4DACDA32-4BE6-5D4C-92A7-54DDAD52C6B3}" srcOrd="2" destOrd="0" parTransId="{D856548E-49D3-C040-BDDD-0067D5C73F5B}" sibTransId="{39A92AC5-4B8F-2A41-826A-0F2EBF34DD2A}"/>
    <dgm:cxn modelId="{31F4D04E-9A5A-1B41-AD58-1C5815909AF1}" type="presOf" srcId="{39A92AC5-4B8F-2A41-826A-0F2EBF34DD2A}" destId="{F04064BA-3D11-2E4D-9379-9DE5FD64627A}" srcOrd="0" destOrd="0" presId="urn:microsoft.com/office/officeart/2005/8/layout/process2"/>
    <dgm:cxn modelId="{26D2E426-C0C9-9F4B-B5E5-4DF20A6042B1}" srcId="{979A490B-66A0-234D-A50F-0B3D38C2435E}" destId="{F54235EE-D914-F648-9279-E9585AA1A8C0}" srcOrd="0" destOrd="0" parTransId="{130DE804-949F-AE47-B615-E9E98F134C29}" sibTransId="{48AAB390-AD43-BB4C-BB41-5E5289044E77}"/>
    <dgm:cxn modelId="{2C4353C4-CD02-C14B-9FBE-02788D943D19}" type="presOf" srcId="{CC297E41-B1D1-CB49-9820-9CBB76E489A5}" destId="{D70F77A7-D0C6-FD45-9727-7BBCA3CF2AE3}" srcOrd="0" destOrd="0" presId="urn:microsoft.com/office/officeart/2005/8/layout/process2"/>
    <dgm:cxn modelId="{E78C2C4F-35D2-5343-AFA0-3E4F97A427EB}" type="presOf" srcId="{4DACDA32-4BE6-5D4C-92A7-54DDAD52C6B3}" destId="{FC9D8CF1-F8FB-B746-9AA3-E21295C74EFC}" srcOrd="0" destOrd="0" presId="urn:microsoft.com/office/officeart/2005/8/layout/process2"/>
    <dgm:cxn modelId="{7E7DDF59-0BD4-6841-BA01-FE5FFBD09903}" type="presOf" srcId="{48AAB390-AD43-BB4C-BB41-5E5289044E77}" destId="{354DC389-6BF1-2E44-A679-AA10E9E3EC59}" srcOrd="1" destOrd="0" presId="urn:microsoft.com/office/officeart/2005/8/layout/process2"/>
    <dgm:cxn modelId="{3A50CCA4-BB34-4C4E-8590-9BDBB9C9AB8F}" type="presOf" srcId="{979A490B-66A0-234D-A50F-0B3D38C2435E}" destId="{907D2D22-D9C1-124B-8097-5B627458FC8A}" srcOrd="0" destOrd="0" presId="urn:microsoft.com/office/officeart/2005/8/layout/process2"/>
    <dgm:cxn modelId="{3A969706-3ED0-0C41-939B-AA42835B2404}" type="presParOf" srcId="{907D2D22-D9C1-124B-8097-5B627458FC8A}" destId="{D7D5A632-2583-314D-82FC-D6448919CFA6}" srcOrd="0" destOrd="0" presId="urn:microsoft.com/office/officeart/2005/8/layout/process2"/>
    <dgm:cxn modelId="{86AF30A1-FBB7-7A4E-B5DE-715E10FCB805}" type="presParOf" srcId="{907D2D22-D9C1-124B-8097-5B627458FC8A}" destId="{C77E8E1B-15A2-0449-B723-79A356187228}" srcOrd="1" destOrd="0" presId="urn:microsoft.com/office/officeart/2005/8/layout/process2"/>
    <dgm:cxn modelId="{0F954C12-E3BE-9F42-B4BB-2FC9A3040185}" type="presParOf" srcId="{C77E8E1B-15A2-0449-B723-79A356187228}" destId="{354DC389-6BF1-2E44-A679-AA10E9E3EC59}" srcOrd="0" destOrd="0" presId="urn:microsoft.com/office/officeart/2005/8/layout/process2"/>
    <dgm:cxn modelId="{351B3410-D0EF-1842-82C7-B1F4F0152C8B}" type="presParOf" srcId="{907D2D22-D9C1-124B-8097-5B627458FC8A}" destId="{D70F77A7-D0C6-FD45-9727-7BBCA3CF2AE3}" srcOrd="2" destOrd="0" presId="urn:microsoft.com/office/officeart/2005/8/layout/process2"/>
    <dgm:cxn modelId="{E41B4179-9EFE-5C42-8CFB-1C99D98B5C54}" type="presParOf" srcId="{907D2D22-D9C1-124B-8097-5B627458FC8A}" destId="{1B5B0FB6-37F7-A44A-A1D0-9040B1625D54}" srcOrd="3" destOrd="0" presId="urn:microsoft.com/office/officeart/2005/8/layout/process2"/>
    <dgm:cxn modelId="{E9545792-2D80-D749-88BD-1FE341C84E67}" type="presParOf" srcId="{1B5B0FB6-37F7-A44A-A1D0-9040B1625D54}" destId="{0750FB81-E627-0D4E-9141-B05360736E98}" srcOrd="0" destOrd="0" presId="urn:microsoft.com/office/officeart/2005/8/layout/process2"/>
    <dgm:cxn modelId="{F8C5A118-6DC3-C742-8FC9-DD547A3BC62F}" type="presParOf" srcId="{907D2D22-D9C1-124B-8097-5B627458FC8A}" destId="{FC9D8CF1-F8FB-B746-9AA3-E21295C74EFC}" srcOrd="4" destOrd="0" presId="urn:microsoft.com/office/officeart/2005/8/layout/process2"/>
    <dgm:cxn modelId="{560F19BB-D7AE-3E4F-A401-4ABCDE546F9B}" type="presParOf" srcId="{907D2D22-D9C1-124B-8097-5B627458FC8A}" destId="{F04064BA-3D11-2E4D-9379-9DE5FD64627A}" srcOrd="5" destOrd="0" presId="urn:microsoft.com/office/officeart/2005/8/layout/process2"/>
    <dgm:cxn modelId="{D5B066CF-A8EC-4E43-9F10-307D4481FB10}" type="presParOf" srcId="{F04064BA-3D11-2E4D-9379-9DE5FD64627A}" destId="{BCDD5270-990B-EF4C-8534-F252E6760D97}" srcOrd="0" destOrd="0" presId="urn:microsoft.com/office/officeart/2005/8/layout/process2"/>
    <dgm:cxn modelId="{2CA6DFCA-F03D-1C47-9303-A1A23C82C6B5}" type="presParOf" srcId="{907D2D22-D9C1-124B-8097-5B627458FC8A}" destId="{9316260A-0DFC-BB4A-8124-E029D7C3869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9A490B-66A0-234D-A50F-0B3D38C2435E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F54235EE-D914-F648-9279-E9585AA1A8C0}">
      <dgm:prSet phldrT="[Text]"/>
      <dgm:spPr/>
      <dgm:t>
        <a:bodyPr/>
        <a:lstStyle/>
        <a:p>
          <a:r>
            <a:rPr lang="en-US" dirty="0" smtClean="0"/>
            <a:t>Reduced Emissions</a:t>
          </a:r>
          <a:endParaRPr lang="en-US" dirty="0"/>
        </a:p>
      </dgm:t>
    </dgm:pt>
    <dgm:pt modelId="{130DE804-949F-AE47-B615-E9E98F134C29}" type="parTrans" cxnId="{26D2E426-C0C9-9F4B-B5E5-4DF20A6042B1}">
      <dgm:prSet/>
      <dgm:spPr/>
      <dgm:t>
        <a:bodyPr/>
        <a:lstStyle/>
        <a:p>
          <a:endParaRPr lang="en-US"/>
        </a:p>
      </dgm:t>
    </dgm:pt>
    <dgm:pt modelId="{48AAB390-AD43-BB4C-BB41-5E5289044E77}" type="sibTrans" cxnId="{26D2E426-C0C9-9F4B-B5E5-4DF20A6042B1}">
      <dgm:prSet/>
      <dgm:spPr/>
      <dgm:t>
        <a:bodyPr/>
        <a:lstStyle/>
        <a:p>
          <a:endParaRPr lang="en-US"/>
        </a:p>
      </dgm:t>
    </dgm:pt>
    <dgm:pt modelId="{CC297E41-B1D1-CB49-9820-9CBB76E489A5}">
      <dgm:prSet phldrT="[Text]"/>
      <dgm:spPr/>
      <dgm:t>
        <a:bodyPr/>
        <a:lstStyle/>
        <a:p>
          <a:r>
            <a:rPr lang="en-US" dirty="0" smtClean="0"/>
            <a:t>Climate Sensitivity</a:t>
          </a:r>
          <a:endParaRPr lang="en-US" dirty="0"/>
        </a:p>
      </dgm:t>
    </dgm:pt>
    <dgm:pt modelId="{140CD9DC-6377-C24C-917D-32F62860886F}" type="parTrans" cxnId="{D0261304-4098-4249-9F0A-9F4BFA84265E}">
      <dgm:prSet/>
      <dgm:spPr/>
      <dgm:t>
        <a:bodyPr/>
        <a:lstStyle/>
        <a:p>
          <a:endParaRPr lang="en-US"/>
        </a:p>
      </dgm:t>
    </dgm:pt>
    <dgm:pt modelId="{C1A97211-500C-9A42-A091-3F2BE8C7E20A}" type="sibTrans" cxnId="{D0261304-4098-4249-9F0A-9F4BFA84265E}">
      <dgm:prSet/>
      <dgm:spPr/>
      <dgm:t>
        <a:bodyPr/>
        <a:lstStyle/>
        <a:p>
          <a:endParaRPr lang="en-US"/>
        </a:p>
      </dgm:t>
    </dgm:pt>
    <dgm:pt modelId="{4DACDA32-4BE6-5D4C-92A7-54DDAD52C6B3}">
      <dgm:prSet phldrT="[Text]"/>
      <dgm:spPr/>
      <dgm:t>
        <a:bodyPr/>
        <a:lstStyle/>
        <a:p>
          <a:r>
            <a:rPr lang="en-US" dirty="0" smtClean="0"/>
            <a:t>Reduced </a:t>
          </a:r>
        </a:p>
        <a:p>
          <a:r>
            <a:rPr lang="en-US" dirty="0" smtClean="0"/>
            <a:t>Climate Change</a:t>
          </a:r>
          <a:endParaRPr lang="en-US" dirty="0"/>
        </a:p>
      </dgm:t>
    </dgm:pt>
    <dgm:pt modelId="{D856548E-49D3-C040-BDDD-0067D5C73F5B}" type="parTrans" cxnId="{327A96F1-CF87-0247-B9BB-9FCC6EDD8E75}">
      <dgm:prSet/>
      <dgm:spPr/>
      <dgm:t>
        <a:bodyPr/>
        <a:lstStyle/>
        <a:p>
          <a:endParaRPr lang="en-US"/>
        </a:p>
      </dgm:t>
    </dgm:pt>
    <dgm:pt modelId="{39A92AC5-4B8F-2A41-826A-0F2EBF34DD2A}" type="sibTrans" cxnId="{327A96F1-CF87-0247-B9BB-9FCC6EDD8E75}">
      <dgm:prSet/>
      <dgm:spPr/>
      <dgm:t>
        <a:bodyPr/>
        <a:lstStyle/>
        <a:p>
          <a:endParaRPr lang="en-US"/>
        </a:p>
      </dgm:t>
    </dgm:pt>
    <dgm:pt modelId="{C6A3346A-DAA5-4741-ADA4-1FD5C7309EFA}">
      <dgm:prSet/>
      <dgm:spPr/>
      <dgm:t>
        <a:bodyPr/>
        <a:lstStyle/>
        <a:p>
          <a:r>
            <a:rPr lang="en-US" dirty="0" smtClean="0"/>
            <a:t>Reduced Economic Impacts</a:t>
          </a:r>
          <a:endParaRPr lang="en-US" dirty="0"/>
        </a:p>
      </dgm:t>
    </dgm:pt>
    <dgm:pt modelId="{F57A1E53-3719-7F46-9FC8-30C9B4B1A031}" type="parTrans" cxnId="{6EEFBBE2-AE85-3E43-AF4C-184EA76C9E48}">
      <dgm:prSet/>
      <dgm:spPr/>
      <dgm:t>
        <a:bodyPr/>
        <a:lstStyle/>
        <a:p>
          <a:endParaRPr lang="en-US"/>
        </a:p>
      </dgm:t>
    </dgm:pt>
    <dgm:pt modelId="{F785E0FD-1470-AE40-B5E6-9C25A2C51C0E}" type="sibTrans" cxnId="{6EEFBBE2-AE85-3E43-AF4C-184EA76C9E48}">
      <dgm:prSet/>
      <dgm:spPr/>
      <dgm:t>
        <a:bodyPr/>
        <a:lstStyle/>
        <a:p>
          <a:endParaRPr lang="en-US"/>
        </a:p>
      </dgm:t>
    </dgm:pt>
    <dgm:pt modelId="{907D2D22-D9C1-124B-8097-5B627458FC8A}" type="pres">
      <dgm:prSet presAssocID="{979A490B-66A0-234D-A50F-0B3D38C2435E}" presName="linearFlow" presStyleCnt="0">
        <dgm:presLayoutVars>
          <dgm:resizeHandles val="exact"/>
        </dgm:presLayoutVars>
      </dgm:prSet>
      <dgm:spPr/>
    </dgm:pt>
    <dgm:pt modelId="{D7D5A632-2583-314D-82FC-D6448919CFA6}" type="pres">
      <dgm:prSet presAssocID="{F54235EE-D914-F648-9279-E9585AA1A8C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E8E1B-15A2-0449-B723-79A356187228}" type="pres">
      <dgm:prSet presAssocID="{48AAB390-AD43-BB4C-BB41-5E5289044E7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54DC389-6BF1-2E44-A679-AA10E9E3EC59}" type="pres">
      <dgm:prSet presAssocID="{48AAB390-AD43-BB4C-BB41-5E5289044E7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70F77A7-D0C6-FD45-9727-7BBCA3CF2AE3}" type="pres">
      <dgm:prSet presAssocID="{CC297E41-B1D1-CB49-9820-9CBB76E489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B0FB6-37F7-A44A-A1D0-9040B1625D54}" type="pres">
      <dgm:prSet presAssocID="{C1A97211-500C-9A42-A091-3F2BE8C7E20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750FB81-E627-0D4E-9141-B05360736E98}" type="pres">
      <dgm:prSet presAssocID="{C1A97211-500C-9A42-A091-3F2BE8C7E20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C9D8CF1-F8FB-B746-9AA3-E21295C74EFC}" type="pres">
      <dgm:prSet presAssocID="{4DACDA32-4BE6-5D4C-92A7-54DDAD52C6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064BA-3D11-2E4D-9379-9DE5FD64627A}" type="pres">
      <dgm:prSet presAssocID="{39A92AC5-4B8F-2A41-826A-0F2EBF34DD2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CDD5270-990B-EF4C-8534-F252E6760D97}" type="pres">
      <dgm:prSet presAssocID="{39A92AC5-4B8F-2A41-826A-0F2EBF34DD2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316260A-0DFC-BB4A-8124-E029D7C38696}" type="pres">
      <dgm:prSet presAssocID="{C6A3346A-DAA5-4741-ADA4-1FD5C7309E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B541C-B8F2-4047-A5AB-36787AE3AAC6}" type="presOf" srcId="{C1A97211-500C-9A42-A091-3F2BE8C7E20A}" destId="{1B5B0FB6-37F7-A44A-A1D0-9040B1625D54}" srcOrd="0" destOrd="0" presId="urn:microsoft.com/office/officeart/2005/8/layout/process2"/>
    <dgm:cxn modelId="{D688AB87-BBFE-C849-A858-6FCC252EAEEE}" type="presOf" srcId="{48AAB390-AD43-BB4C-BB41-5E5289044E77}" destId="{354DC389-6BF1-2E44-A679-AA10E9E3EC59}" srcOrd="1" destOrd="0" presId="urn:microsoft.com/office/officeart/2005/8/layout/process2"/>
    <dgm:cxn modelId="{F744A539-A530-AF40-865A-97F1D7D2E7EB}" type="presOf" srcId="{39A92AC5-4B8F-2A41-826A-0F2EBF34DD2A}" destId="{F04064BA-3D11-2E4D-9379-9DE5FD64627A}" srcOrd="0" destOrd="0" presId="urn:microsoft.com/office/officeart/2005/8/layout/process2"/>
    <dgm:cxn modelId="{D0261304-4098-4249-9F0A-9F4BFA84265E}" srcId="{979A490B-66A0-234D-A50F-0B3D38C2435E}" destId="{CC297E41-B1D1-CB49-9820-9CBB76E489A5}" srcOrd="1" destOrd="0" parTransId="{140CD9DC-6377-C24C-917D-32F62860886F}" sibTransId="{C1A97211-500C-9A42-A091-3F2BE8C7E20A}"/>
    <dgm:cxn modelId="{7C8F2C55-B724-7B4F-9D5C-19A0F92F7052}" type="presOf" srcId="{CC297E41-B1D1-CB49-9820-9CBB76E489A5}" destId="{D70F77A7-D0C6-FD45-9727-7BBCA3CF2AE3}" srcOrd="0" destOrd="0" presId="urn:microsoft.com/office/officeart/2005/8/layout/process2"/>
    <dgm:cxn modelId="{54E193D0-0F9D-A54B-A259-CA8ED675847C}" type="presOf" srcId="{979A490B-66A0-234D-A50F-0B3D38C2435E}" destId="{907D2D22-D9C1-124B-8097-5B627458FC8A}" srcOrd="0" destOrd="0" presId="urn:microsoft.com/office/officeart/2005/8/layout/process2"/>
    <dgm:cxn modelId="{97F60246-E113-ED42-B4B1-DB2353DFC572}" type="presOf" srcId="{4DACDA32-4BE6-5D4C-92A7-54DDAD52C6B3}" destId="{FC9D8CF1-F8FB-B746-9AA3-E21295C74EFC}" srcOrd="0" destOrd="0" presId="urn:microsoft.com/office/officeart/2005/8/layout/process2"/>
    <dgm:cxn modelId="{6EEFBBE2-AE85-3E43-AF4C-184EA76C9E48}" srcId="{979A490B-66A0-234D-A50F-0B3D38C2435E}" destId="{C6A3346A-DAA5-4741-ADA4-1FD5C7309EFA}" srcOrd="3" destOrd="0" parTransId="{F57A1E53-3719-7F46-9FC8-30C9B4B1A031}" sibTransId="{F785E0FD-1470-AE40-B5E6-9C25A2C51C0E}"/>
    <dgm:cxn modelId="{95602506-2DBF-9543-87AC-A6A2CB77368B}" type="presOf" srcId="{39A92AC5-4B8F-2A41-826A-0F2EBF34DD2A}" destId="{BCDD5270-990B-EF4C-8534-F252E6760D97}" srcOrd="1" destOrd="0" presId="urn:microsoft.com/office/officeart/2005/8/layout/process2"/>
    <dgm:cxn modelId="{327A96F1-CF87-0247-B9BB-9FCC6EDD8E75}" srcId="{979A490B-66A0-234D-A50F-0B3D38C2435E}" destId="{4DACDA32-4BE6-5D4C-92A7-54DDAD52C6B3}" srcOrd="2" destOrd="0" parTransId="{D856548E-49D3-C040-BDDD-0067D5C73F5B}" sibTransId="{39A92AC5-4B8F-2A41-826A-0F2EBF34DD2A}"/>
    <dgm:cxn modelId="{26D2E426-C0C9-9F4B-B5E5-4DF20A6042B1}" srcId="{979A490B-66A0-234D-A50F-0B3D38C2435E}" destId="{F54235EE-D914-F648-9279-E9585AA1A8C0}" srcOrd="0" destOrd="0" parTransId="{130DE804-949F-AE47-B615-E9E98F134C29}" sibTransId="{48AAB390-AD43-BB4C-BB41-5E5289044E77}"/>
    <dgm:cxn modelId="{D5DA4A18-5CF3-1E47-B93F-6C006ECC88EF}" type="presOf" srcId="{48AAB390-AD43-BB4C-BB41-5E5289044E77}" destId="{C77E8E1B-15A2-0449-B723-79A356187228}" srcOrd="0" destOrd="0" presId="urn:microsoft.com/office/officeart/2005/8/layout/process2"/>
    <dgm:cxn modelId="{B32AA1CC-D873-3A43-B9CE-75587D5D79B9}" type="presOf" srcId="{C1A97211-500C-9A42-A091-3F2BE8C7E20A}" destId="{0750FB81-E627-0D4E-9141-B05360736E98}" srcOrd="1" destOrd="0" presId="urn:microsoft.com/office/officeart/2005/8/layout/process2"/>
    <dgm:cxn modelId="{CA826530-EA94-2247-8BC4-65593479F85C}" type="presOf" srcId="{C6A3346A-DAA5-4741-ADA4-1FD5C7309EFA}" destId="{9316260A-0DFC-BB4A-8124-E029D7C38696}" srcOrd="0" destOrd="0" presId="urn:microsoft.com/office/officeart/2005/8/layout/process2"/>
    <dgm:cxn modelId="{221A6B4F-7DB9-1741-B578-13B1C2D46CED}" type="presOf" srcId="{F54235EE-D914-F648-9279-E9585AA1A8C0}" destId="{D7D5A632-2583-314D-82FC-D6448919CFA6}" srcOrd="0" destOrd="0" presId="urn:microsoft.com/office/officeart/2005/8/layout/process2"/>
    <dgm:cxn modelId="{3E9141F1-D1F8-8142-8F89-87919FB72DF9}" type="presParOf" srcId="{907D2D22-D9C1-124B-8097-5B627458FC8A}" destId="{D7D5A632-2583-314D-82FC-D6448919CFA6}" srcOrd="0" destOrd="0" presId="urn:microsoft.com/office/officeart/2005/8/layout/process2"/>
    <dgm:cxn modelId="{F979FA9D-3E2B-4E4B-9DB7-3F9D0FA72010}" type="presParOf" srcId="{907D2D22-D9C1-124B-8097-5B627458FC8A}" destId="{C77E8E1B-15A2-0449-B723-79A356187228}" srcOrd="1" destOrd="0" presId="urn:microsoft.com/office/officeart/2005/8/layout/process2"/>
    <dgm:cxn modelId="{8ED1F53A-5B29-5947-A3B2-74EDEC0E4EC7}" type="presParOf" srcId="{C77E8E1B-15A2-0449-B723-79A356187228}" destId="{354DC389-6BF1-2E44-A679-AA10E9E3EC59}" srcOrd="0" destOrd="0" presId="urn:microsoft.com/office/officeart/2005/8/layout/process2"/>
    <dgm:cxn modelId="{58763765-AA10-9846-8A99-52287DDD52C3}" type="presParOf" srcId="{907D2D22-D9C1-124B-8097-5B627458FC8A}" destId="{D70F77A7-D0C6-FD45-9727-7BBCA3CF2AE3}" srcOrd="2" destOrd="0" presId="urn:microsoft.com/office/officeart/2005/8/layout/process2"/>
    <dgm:cxn modelId="{916D6A70-4DD0-6E48-85A9-99E531618A38}" type="presParOf" srcId="{907D2D22-D9C1-124B-8097-5B627458FC8A}" destId="{1B5B0FB6-37F7-A44A-A1D0-9040B1625D54}" srcOrd="3" destOrd="0" presId="urn:microsoft.com/office/officeart/2005/8/layout/process2"/>
    <dgm:cxn modelId="{8C1C47A2-1AC1-3249-8241-810336DBCF9A}" type="presParOf" srcId="{1B5B0FB6-37F7-A44A-A1D0-9040B1625D54}" destId="{0750FB81-E627-0D4E-9141-B05360736E98}" srcOrd="0" destOrd="0" presId="urn:microsoft.com/office/officeart/2005/8/layout/process2"/>
    <dgm:cxn modelId="{36D6C6FB-FA6F-1043-B136-4EAED4660127}" type="presParOf" srcId="{907D2D22-D9C1-124B-8097-5B627458FC8A}" destId="{FC9D8CF1-F8FB-B746-9AA3-E21295C74EFC}" srcOrd="4" destOrd="0" presId="urn:microsoft.com/office/officeart/2005/8/layout/process2"/>
    <dgm:cxn modelId="{DDE69655-2AB5-7141-A6D8-AF5C756EB485}" type="presParOf" srcId="{907D2D22-D9C1-124B-8097-5B627458FC8A}" destId="{F04064BA-3D11-2E4D-9379-9DE5FD64627A}" srcOrd="5" destOrd="0" presId="urn:microsoft.com/office/officeart/2005/8/layout/process2"/>
    <dgm:cxn modelId="{A48978B0-F128-494D-BA33-2D2FCAF83CD9}" type="presParOf" srcId="{F04064BA-3D11-2E4D-9379-9DE5FD64627A}" destId="{BCDD5270-990B-EF4C-8534-F252E6760D97}" srcOrd="0" destOrd="0" presId="urn:microsoft.com/office/officeart/2005/8/layout/process2"/>
    <dgm:cxn modelId="{2F584DF3-C638-3C42-A417-26B9FBD9F2C0}" type="presParOf" srcId="{907D2D22-D9C1-124B-8097-5B627458FC8A}" destId="{9316260A-0DFC-BB4A-8124-E029D7C3869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568CBA-D081-4944-BF6D-79F121983917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67054340-C5CE-E342-975C-E86ED63FC4AE}">
      <dgm:prSet phldrT="[Text]"/>
      <dgm:spPr/>
      <dgm:t>
        <a:bodyPr/>
        <a:lstStyle/>
        <a:p>
          <a:r>
            <a:rPr lang="en-US" dirty="0" smtClean="0"/>
            <a:t>Natural Variability Uncertainty</a:t>
          </a:r>
          <a:endParaRPr lang="en-US" dirty="0"/>
        </a:p>
      </dgm:t>
    </dgm:pt>
    <dgm:pt modelId="{81D532E2-AC77-D145-A558-D6D7FA9B0ABB}" type="parTrans" cxnId="{D6B2DA1E-434E-F445-8962-231C019ECDB2}">
      <dgm:prSet/>
      <dgm:spPr/>
      <dgm:t>
        <a:bodyPr/>
        <a:lstStyle/>
        <a:p>
          <a:endParaRPr lang="en-US"/>
        </a:p>
      </dgm:t>
    </dgm:pt>
    <dgm:pt modelId="{192453E7-B8CB-0045-8D9F-9229B1A2B48B}" type="sibTrans" cxnId="{D6B2DA1E-434E-F445-8962-231C019ECDB2}">
      <dgm:prSet/>
      <dgm:spPr/>
      <dgm:t>
        <a:bodyPr/>
        <a:lstStyle/>
        <a:p>
          <a:endParaRPr lang="en-US"/>
        </a:p>
      </dgm:t>
    </dgm:pt>
    <dgm:pt modelId="{C16DC633-07B5-7B47-B082-2B46D83591CD}">
      <dgm:prSet phldrT="[Text]"/>
      <dgm:spPr/>
      <dgm:t>
        <a:bodyPr/>
        <a:lstStyle/>
        <a:p>
          <a:r>
            <a:rPr lang="en-US" dirty="0" smtClean="0"/>
            <a:t>Observing System Uncertainty</a:t>
          </a:r>
          <a:endParaRPr lang="en-US" dirty="0"/>
        </a:p>
      </dgm:t>
    </dgm:pt>
    <dgm:pt modelId="{CE8DC308-3EA5-E54B-A81F-A074BCF3A09D}" type="parTrans" cxnId="{7E6FE2AC-C032-0E4E-87AB-E7FDB81DFD21}">
      <dgm:prSet/>
      <dgm:spPr/>
      <dgm:t>
        <a:bodyPr/>
        <a:lstStyle/>
        <a:p>
          <a:endParaRPr lang="en-US"/>
        </a:p>
      </dgm:t>
    </dgm:pt>
    <dgm:pt modelId="{E08AF280-7FA7-744B-9469-3914CD13B86B}" type="sibTrans" cxnId="{7E6FE2AC-C032-0E4E-87AB-E7FDB81DFD21}">
      <dgm:prSet/>
      <dgm:spPr/>
      <dgm:t>
        <a:bodyPr/>
        <a:lstStyle/>
        <a:p>
          <a:endParaRPr lang="en-US"/>
        </a:p>
      </dgm:t>
    </dgm:pt>
    <dgm:pt modelId="{D5DC9C72-F1E6-724F-8C87-DFDE681A593F}">
      <dgm:prSet phldrT="[Text]"/>
      <dgm:spPr/>
      <dgm:t>
        <a:bodyPr/>
        <a:lstStyle/>
        <a:p>
          <a:r>
            <a:rPr lang="en-US" dirty="0" smtClean="0"/>
            <a:t>Societal Decision</a:t>
          </a:r>
          <a:endParaRPr lang="en-US" dirty="0"/>
        </a:p>
      </dgm:t>
    </dgm:pt>
    <dgm:pt modelId="{4045D856-7BF4-984D-ADE0-9AA8C7F2EEF6}" type="parTrans" cxnId="{BF21D88E-BC2A-2A43-BD0A-5B81C8C8363B}">
      <dgm:prSet/>
      <dgm:spPr/>
      <dgm:t>
        <a:bodyPr/>
        <a:lstStyle/>
        <a:p>
          <a:endParaRPr lang="en-US"/>
        </a:p>
      </dgm:t>
    </dgm:pt>
    <dgm:pt modelId="{1842E0E0-F5AC-EE42-885E-3E8A81CE7A5A}" type="sibTrans" cxnId="{BF21D88E-BC2A-2A43-BD0A-5B81C8C8363B}">
      <dgm:prSet/>
      <dgm:spPr/>
      <dgm:t>
        <a:bodyPr/>
        <a:lstStyle/>
        <a:p>
          <a:endParaRPr lang="en-US"/>
        </a:p>
      </dgm:t>
    </dgm:pt>
    <dgm:pt modelId="{B73DD64A-EC4C-864A-A542-C15BEEB58453}" type="pres">
      <dgm:prSet presAssocID="{DB568CBA-D081-4944-BF6D-79F121983917}" presName="Name0" presStyleCnt="0">
        <dgm:presLayoutVars>
          <dgm:dir/>
          <dgm:resizeHandles val="exact"/>
        </dgm:presLayoutVars>
      </dgm:prSet>
      <dgm:spPr/>
    </dgm:pt>
    <dgm:pt modelId="{96B14A79-1BEB-D74E-9243-8B9E08F878B7}" type="pres">
      <dgm:prSet presAssocID="{67054340-C5CE-E342-975C-E86ED63FC4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5D0C7-7F43-424A-8E27-467EB2155F57}" type="pres">
      <dgm:prSet presAssocID="{192453E7-B8CB-0045-8D9F-9229B1A2B48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9FC64DC-5DF4-C144-A8FD-B1B1D9DDCEEF}" type="pres">
      <dgm:prSet presAssocID="{192453E7-B8CB-0045-8D9F-9229B1A2B48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1C6232D-E8F3-9845-B752-822D70C1526E}" type="pres">
      <dgm:prSet presAssocID="{C16DC633-07B5-7B47-B082-2B46D83591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09D0F-DE57-9B40-BD47-39D106741C32}" type="pres">
      <dgm:prSet presAssocID="{E08AF280-7FA7-744B-9469-3914CD13B86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7EB0283-FD28-344C-A57A-DA2E0B4B4991}" type="pres">
      <dgm:prSet presAssocID="{E08AF280-7FA7-744B-9469-3914CD13B86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EF5E9DC-A0B0-2F41-8ED5-DACC12CF966E}" type="pres">
      <dgm:prSet presAssocID="{D5DC9C72-F1E6-724F-8C87-DFDE681A59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0ED656-D584-6445-AA31-FD196265BDBD}" type="presOf" srcId="{D5DC9C72-F1E6-724F-8C87-DFDE681A593F}" destId="{BEF5E9DC-A0B0-2F41-8ED5-DACC12CF966E}" srcOrd="0" destOrd="0" presId="urn:microsoft.com/office/officeart/2005/8/layout/process1"/>
    <dgm:cxn modelId="{8C62152F-6FB8-1A46-8A33-045B15FFE4F4}" type="presOf" srcId="{E08AF280-7FA7-744B-9469-3914CD13B86B}" destId="{F7009D0F-DE57-9B40-BD47-39D106741C32}" srcOrd="0" destOrd="0" presId="urn:microsoft.com/office/officeart/2005/8/layout/process1"/>
    <dgm:cxn modelId="{790D0478-F616-6E43-BB9E-26B614026799}" type="presOf" srcId="{C16DC633-07B5-7B47-B082-2B46D83591CD}" destId="{C1C6232D-E8F3-9845-B752-822D70C1526E}" srcOrd="0" destOrd="0" presId="urn:microsoft.com/office/officeart/2005/8/layout/process1"/>
    <dgm:cxn modelId="{39B302A9-035C-2A48-8E12-A72D710E86EA}" type="presOf" srcId="{192453E7-B8CB-0045-8D9F-9229B1A2B48B}" destId="{89FC64DC-5DF4-C144-A8FD-B1B1D9DDCEEF}" srcOrd="1" destOrd="0" presId="urn:microsoft.com/office/officeart/2005/8/layout/process1"/>
    <dgm:cxn modelId="{6E89E4BF-9B59-CA48-A12A-CFDF43B0B7C2}" type="presOf" srcId="{E08AF280-7FA7-744B-9469-3914CD13B86B}" destId="{67EB0283-FD28-344C-A57A-DA2E0B4B4991}" srcOrd="1" destOrd="0" presId="urn:microsoft.com/office/officeart/2005/8/layout/process1"/>
    <dgm:cxn modelId="{E6071EE2-0F5E-FF4D-83B6-85355C232848}" type="presOf" srcId="{DB568CBA-D081-4944-BF6D-79F121983917}" destId="{B73DD64A-EC4C-864A-A542-C15BEEB58453}" srcOrd="0" destOrd="0" presId="urn:microsoft.com/office/officeart/2005/8/layout/process1"/>
    <dgm:cxn modelId="{D9254ED2-F798-F341-BCD9-690FAEAA97FB}" type="presOf" srcId="{192453E7-B8CB-0045-8D9F-9229B1A2B48B}" destId="{CAC5D0C7-7F43-424A-8E27-467EB2155F57}" srcOrd="0" destOrd="0" presId="urn:microsoft.com/office/officeart/2005/8/layout/process1"/>
    <dgm:cxn modelId="{D6B2DA1E-434E-F445-8962-231C019ECDB2}" srcId="{DB568CBA-D081-4944-BF6D-79F121983917}" destId="{67054340-C5CE-E342-975C-E86ED63FC4AE}" srcOrd="0" destOrd="0" parTransId="{81D532E2-AC77-D145-A558-D6D7FA9B0ABB}" sibTransId="{192453E7-B8CB-0045-8D9F-9229B1A2B48B}"/>
    <dgm:cxn modelId="{7E6FE2AC-C032-0E4E-87AB-E7FDB81DFD21}" srcId="{DB568CBA-D081-4944-BF6D-79F121983917}" destId="{C16DC633-07B5-7B47-B082-2B46D83591CD}" srcOrd="1" destOrd="0" parTransId="{CE8DC308-3EA5-E54B-A81F-A074BCF3A09D}" sibTransId="{E08AF280-7FA7-744B-9469-3914CD13B86B}"/>
    <dgm:cxn modelId="{D22D07F3-D103-7443-B8FD-CB0968AF3C56}" type="presOf" srcId="{67054340-C5CE-E342-975C-E86ED63FC4AE}" destId="{96B14A79-1BEB-D74E-9243-8B9E08F878B7}" srcOrd="0" destOrd="0" presId="urn:microsoft.com/office/officeart/2005/8/layout/process1"/>
    <dgm:cxn modelId="{BF21D88E-BC2A-2A43-BD0A-5B81C8C8363B}" srcId="{DB568CBA-D081-4944-BF6D-79F121983917}" destId="{D5DC9C72-F1E6-724F-8C87-DFDE681A593F}" srcOrd="2" destOrd="0" parTransId="{4045D856-7BF4-984D-ADE0-9AA8C7F2EEF6}" sibTransId="{1842E0E0-F5AC-EE42-885E-3E8A81CE7A5A}"/>
    <dgm:cxn modelId="{909A1C15-35AF-9947-A90E-E20ED85DE7D6}" type="presParOf" srcId="{B73DD64A-EC4C-864A-A542-C15BEEB58453}" destId="{96B14A79-1BEB-D74E-9243-8B9E08F878B7}" srcOrd="0" destOrd="0" presId="urn:microsoft.com/office/officeart/2005/8/layout/process1"/>
    <dgm:cxn modelId="{4629FC49-D9E1-2D42-A668-C3658431EDB2}" type="presParOf" srcId="{B73DD64A-EC4C-864A-A542-C15BEEB58453}" destId="{CAC5D0C7-7F43-424A-8E27-467EB2155F57}" srcOrd="1" destOrd="0" presId="urn:microsoft.com/office/officeart/2005/8/layout/process1"/>
    <dgm:cxn modelId="{D5ABD5B4-0B22-0D48-8D82-4E95D7698191}" type="presParOf" srcId="{CAC5D0C7-7F43-424A-8E27-467EB2155F57}" destId="{89FC64DC-5DF4-C144-A8FD-B1B1D9DDCEEF}" srcOrd="0" destOrd="0" presId="urn:microsoft.com/office/officeart/2005/8/layout/process1"/>
    <dgm:cxn modelId="{1D0D3E1C-834F-514B-A541-0AB07687FB33}" type="presParOf" srcId="{B73DD64A-EC4C-864A-A542-C15BEEB58453}" destId="{C1C6232D-E8F3-9845-B752-822D70C1526E}" srcOrd="2" destOrd="0" presId="urn:microsoft.com/office/officeart/2005/8/layout/process1"/>
    <dgm:cxn modelId="{55DFEC89-36C3-ED4C-BDD1-62AC8D93F01A}" type="presParOf" srcId="{B73DD64A-EC4C-864A-A542-C15BEEB58453}" destId="{F7009D0F-DE57-9B40-BD47-39D106741C32}" srcOrd="3" destOrd="0" presId="urn:microsoft.com/office/officeart/2005/8/layout/process1"/>
    <dgm:cxn modelId="{5128D490-4375-C847-A597-477A6271B245}" type="presParOf" srcId="{F7009D0F-DE57-9B40-BD47-39D106741C32}" destId="{67EB0283-FD28-344C-A57A-DA2E0B4B4991}" srcOrd="0" destOrd="0" presId="urn:microsoft.com/office/officeart/2005/8/layout/process1"/>
    <dgm:cxn modelId="{C334FB8E-AC4E-0B4E-96FB-F98086C3CB38}" type="presParOf" srcId="{B73DD64A-EC4C-864A-A542-C15BEEB58453}" destId="{BEF5E9DC-A0B0-2F41-8ED5-DACC12CF966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9A490B-66A0-234D-A50F-0B3D38C2435E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F54235EE-D914-F648-9279-E9585AA1A8C0}">
      <dgm:prSet phldrT="[Text]"/>
      <dgm:spPr/>
      <dgm:t>
        <a:bodyPr/>
        <a:lstStyle/>
        <a:p>
          <a:r>
            <a:rPr lang="en-US" dirty="0" smtClean="0"/>
            <a:t>BAU Emissions</a:t>
          </a:r>
          <a:endParaRPr lang="en-US" dirty="0"/>
        </a:p>
      </dgm:t>
    </dgm:pt>
    <dgm:pt modelId="{130DE804-949F-AE47-B615-E9E98F134C29}" type="parTrans" cxnId="{26D2E426-C0C9-9F4B-B5E5-4DF20A6042B1}">
      <dgm:prSet/>
      <dgm:spPr/>
      <dgm:t>
        <a:bodyPr/>
        <a:lstStyle/>
        <a:p>
          <a:endParaRPr lang="en-US"/>
        </a:p>
      </dgm:t>
    </dgm:pt>
    <dgm:pt modelId="{48AAB390-AD43-BB4C-BB41-5E5289044E77}" type="sibTrans" cxnId="{26D2E426-C0C9-9F4B-B5E5-4DF20A6042B1}">
      <dgm:prSet/>
      <dgm:spPr/>
      <dgm:t>
        <a:bodyPr/>
        <a:lstStyle/>
        <a:p>
          <a:endParaRPr lang="en-US"/>
        </a:p>
      </dgm:t>
    </dgm:pt>
    <dgm:pt modelId="{CC297E41-B1D1-CB49-9820-9CBB76E489A5}">
      <dgm:prSet phldrT="[Text]"/>
      <dgm:spPr/>
      <dgm:t>
        <a:bodyPr/>
        <a:lstStyle/>
        <a:p>
          <a:r>
            <a:rPr lang="en-US" dirty="0" smtClean="0"/>
            <a:t>Climate Sensitivity</a:t>
          </a:r>
          <a:endParaRPr lang="en-US" dirty="0"/>
        </a:p>
      </dgm:t>
    </dgm:pt>
    <dgm:pt modelId="{140CD9DC-6377-C24C-917D-32F62860886F}" type="parTrans" cxnId="{D0261304-4098-4249-9F0A-9F4BFA84265E}">
      <dgm:prSet/>
      <dgm:spPr/>
      <dgm:t>
        <a:bodyPr/>
        <a:lstStyle/>
        <a:p>
          <a:endParaRPr lang="en-US"/>
        </a:p>
      </dgm:t>
    </dgm:pt>
    <dgm:pt modelId="{C1A97211-500C-9A42-A091-3F2BE8C7E20A}" type="sibTrans" cxnId="{D0261304-4098-4249-9F0A-9F4BFA84265E}">
      <dgm:prSet/>
      <dgm:spPr/>
      <dgm:t>
        <a:bodyPr/>
        <a:lstStyle/>
        <a:p>
          <a:endParaRPr lang="en-US"/>
        </a:p>
      </dgm:t>
    </dgm:pt>
    <dgm:pt modelId="{4DACDA32-4BE6-5D4C-92A7-54DDAD52C6B3}">
      <dgm:prSet phldrT="[Text]"/>
      <dgm:spPr/>
      <dgm:t>
        <a:bodyPr/>
        <a:lstStyle/>
        <a:p>
          <a:r>
            <a:rPr lang="en-US" dirty="0" smtClean="0"/>
            <a:t>Climate Change</a:t>
          </a:r>
          <a:endParaRPr lang="en-US" dirty="0"/>
        </a:p>
      </dgm:t>
    </dgm:pt>
    <dgm:pt modelId="{D856548E-49D3-C040-BDDD-0067D5C73F5B}" type="parTrans" cxnId="{327A96F1-CF87-0247-B9BB-9FCC6EDD8E75}">
      <dgm:prSet/>
      <dgm:spPr/>
      <dgm:t>
        <a:bodyPr/>
        <a:lstStyle/>
        <a:p>
          <a:endParaRPr lang="en-US"/>
        </a:p>
      </dgm:t>
    </dgm:pt>
    <dgm:pt modelId="{39A92AC5-4B8F-2A41-826A-0F2EBF34DD2A}" type="sibTrans" cxnId="{327A96F1-CF87-0247-B9BB-9FCC6EDD8E75}">
      <dgm:prSet/>
      <dgm:spPr/>
      <dgm:t>
        <a:bodyPr/>
        <a:lstStyle/>
        <a:p>
          <a:endParaRPr lang="en-US"/>
        </a:p>
      </dgm:t>
    </dgm:pt>
    <dgm:pt modelId="{C6A3346A-DAA5-4741-ADA4-1FD5C7309EFA}">
      <dgm:prSet/>
      <dgm:spPr/>
      <dgm:t>
        <a:bodyPr/>
        <a:lstStyle/>
        <a:p>
          <a:r>
            <a:rPr lang="en-US" dirty="0" smtClean="0"/>
            <a:t>Economic Impacts</a:t>
          </a:r>
          <a:endParaRPr lang="en-US" dirty="0"/>
        </a:p>
      </dgm:t>
    </dgm:pt>
    <dgm:pt modelId="{F57A1E53-3719-7F46-9FC8-30C9B4B1A031}" type="parTrans" cxnId="{6EEFBBE2-AE85-3E43-AF4C-184EA76C9E48}">
      <dgm:prSet/>
      <dgm:spPr/>
      <dgm:t>
        <a:bodyPr/>
        <a:lstStyle/>
        <a:p>
          <a:endParaRPr lang="en-US"/>
        </a:p>
      </dgm:t>
    </dgm:pt>
    <dgm:pt modelId="{F785E0FD-1470-AE40-B5E6-9C25A2C51C0E}" type="sibTrans" cxnId="{6EEFBBE2-AE85-3E43-AF4C-184EA76C9E48}">
      <dgm:prSet/>
      <dgm:spPr/>
      <dgm:t>
        <a:bodyPr/>
        <a:lstStyle/>
        <a:p>
          <a:endParaRPr lang="en-US"/>
        </a:p>
      </dgm:t>
    </dgm:pt>
    <dgm:pt modelId="{907D2D22-D9C1-124B-8097-5B627458FC8A}" type="pres">
      <dgm:prSet presAssocID="{979A490B-66A0-234D-A50F-0B3D38C2435E}" presName="linearFlow" presStyleCnt="0">
        <dgm:presLayoutVars>
          <dgm:resizeHandles val="exact"/>
        </dgm:presLayoutVars>
      </dgm:prSet>
      <dgm:spPr/>
    </dgm:pt>
    <dgm:pt modelId="{D7D5A632-2583-314D-82FC-D6448919CFA6}" type="pres">
      <dgm:prSet presAssocID="{F54235EE-D914-F648-9279-E9585AA1A8C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E8E1B-15A2-0449-B723-79A356187228}" type="pres">
      <dgm:prSet presAssocID="{48AAB390-AD43-BB4C-BB41-5E5289044E7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54DC389-6BF1-2E44-A679-AA10E9E3EC59}" type="pres">
      <dgm:prSet presAssocID="{48AAB390-AD43-BB4C-BB41-5E5289044E7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70F77A7-D0C6-FD45-9727-7BBCA3CF2AE3}" type="pres">
      <dgm:prSet presAssocID="{CC297E41-B1D1-CB49-9820-9CBB76E489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B0FB6-37F7-A44A-A1D0-9040B1625D54}" type="pres">
      <dgm:prSet presAssocID="{C1A97211-500C-9A42-A091-3F2BE8C7E20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750FB81-E627-0D4E-9141-B05360736E98}" type="pres">
      <dgm:prSet presAssocID="{C1A97211-500C-9A42-A091-3F2BE8C7E20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C9D8CF1-F8FB-B746-9AA3-E21295C74EFC}" type="pres">
      <dgm:prSet presAssocID="{4DACDA32-4BE6-5D4C-92A7-54DDAD52C6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064BA-3D11-2E4D-9379-9DE5FD64627A}" type="pres">
      <dgm:prSet presAssocID="{39A92AC5-4B8F-2A41-826A-0F2EBF34DD2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CDD5270-990B-EF4C-8534-F252E6760D97}" type="pres">
      <dgm:prSet presAssocID="{39A92AC5-4B8F-2A41-826A-0F2EBF34DD2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316260A-0DFC-BB4A-8124-E029D7C38696}" type="pres">
      <dgm:prSet presAssocID="{C6A3346A-DAA5-4741-ADA4-1FD5C7309EFA}" presName="node" presStyleLbl="node1" presStyleIdx="3" presStyleCnt="4" custLinFactNeighborY="21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261304-4098-4249-9F0A-9F4BFA84265E}" srcId="{979A490B-66A0-234D-A50F-0B3D38C2435E}" destId="{CC297E41-B1D1-CB49-9820-9CBB76E489A5}" srcOrd="1" destOrd="0" parTransId="{140CD9DC-6377-C24C-917D-32F62860886F}" sibTransId="{C1A97211-500C-9A42-A091-3F2BE8C7E20A}"/>
    <dgm:cxn modelId="{6AFF361A-DC29-D14F-84E2-A760E87429EE}" type="presOf" srcId="{F54235EE-D914-F648-9279-E9585AA1A8C0}" destId="{D7D5A632-2583-314D-82FC-D6448919CFA6}" srcOrd="0" destOrd="0" presId="urn:microsoft.com/office/officeart/2005/8/layout/process2"/>
    <dgm:cxn modelId="{1A3CDF7A-A357-0E4D-9F6B-52C2D7C3058E}" type="presOf" srcId="{48AAB390-AD43-BB4C-BB41-5E5289044E77}" destId="{354DC389-6BF1-2E44-A679-AA10E9E3EC59}" srcOrd="1" destOrd="0" presId="urn:microsoft.com/office/officeart/2005/8/layout/process2"/>
    <dgm:cxn modelId="{2F05C64B-70AD-8044-85B2-11EF744D3DC2}" type="presOf" srcId="{CC297E41-B1D1-CB49-9820-9CBB76E489A5}" destId="{D70F77A7-D0C6-FD45-9727-7BBCA3CF2AE3}" srcOrd="0" destOrd="0" presId="urn:microsoft.com/office/officeart/2005/8/layout/process2"/>
    <dgm:cxn modelId="{6EEFBBE2-AE85-3E43-AF4C-184EA76C9E48}" srcId="{979A490B-66A0-234D-A50F-0B3D38C2435E}" destId="{C6A3346A-DAA5-4741-ADA4-1FD5C7309EFA}" srcOrd="3" destOrd="0" parTransId="{F57A1E53-3719-7F46-9FC8-30C9B4B1A031}" sibTransId="{F785E0FD-1470-AE40-B5E6-9C25A2C51C0E}"/>
    <dgm:cxn modelId="{9D2993C7-EE6C-2640-BDDD-77AB5894557C}" type="presOf" srcId="{C1A97211-500C-9A42-A091-3F2BE8C7E20A}" destId="{1B5B0FB6-37F7-A44A-A1D0-9040B1625D54}" srcOrd="0" destOrd="0" presId="urn:microsoft.com/office/officeart/2005/8/layout/process2"/>
    <dgm:cxn modelId="{822867C8-5AFF-7F4B-98E7-3E08C9018C09}" type="presOf" srcId="{4DACDA32-4BE6-5D4C-92A7-54DDAD52C6B3}" destId="{FC9D8CF1-F8FB-B746-9AA3-E21295C74EFC}" srcOrd="0" destOrd="0" presId="urn:microsoft.com/office/officeart/2005/8/layout/process2"/>
    <dgm:cxn modelId="{10E3D3DB-A071-0743-8836-7EA5D2A41097}" type="presOf" srcId="{39A92AC5-4B8F-2A41-826A-0F2EBF34DD2A}" destId="{BCDD5270-990B-EF4C-8534-F252E6760D97}" srcOrd="1" destOrd="0" presId="urn:microsoft.com/office/officeart/2005/8/layout/process2"/>
    <dgm:cxn modelId="{19EB7D2D-79E8-F14E-AFD8-35F580067580}" type="presOf" srcId="{48AAB390-AD43-BB4C-BB41-5E5289044E77}" destId="{C77E8E1B-15A2-0449-B723-79A356187228}" srcOrd="0" destOrd="0" presId="urn:microsoft.com/office/officeart/2005/8/layout/process2"/>
    <dgm:cxn modelId="{5FD826D2-5B12-254F-A13E-2C8F41C382AF}" type="presOf" srcId="{979A490B-66A0-234D-A50F-0B3D38C2435E}" destId="{907D2D22-D9C1-124B-8097-5B627458FC8A}" srcOrd="0" destOrd="0" presId="urn:microsoft.com/office/officeart/2005/8/layout/process2"/>
    <dgm:cxn modelId="{327A96F1-CF87-0247-B9BB-9FCC6EDD8E75}" srcId="{979A490B-66A0-234D-A50F-0B3D38C2435E}" destId="{4DACDA32-4BE6-5D4C-92A7-54DDAD52C6B3}" srcOrd="2" destOrd="0" parTransId="{D856548E-49D3-C040-BDDD-0067D5C73F5B}" sibTransId="{39A92AC5-4B8F-2A41-826A-0F2EBF34DD2A}"/>
    <dgm:cxn modelId="{EA6BB8A6-B533-B545-A02A-D5DFF2DA13E7}" type="presOf" srcId="{C1A97211-500C-9A42-A091-3F2BE8C7E20A}" destId="{0750FB81-E627-0D4E-9141-B05360736E98}" srcOrd="1" destOrd="0" presId="urn:microsoft.com/office/officeart/2005/8/layout/process2"/>
    <dgm:cxn modelId="{26D2E426-C0C9-9F4B-B5E5-4DF20A6042B1}" srcId="{979A490B-66A0-234D-A50F-0B3D38C2435E}" destId="{F54235EE-D914-F648-9279-E9585AA1A8C0}" srcOrd="0" destOrd="0" parTransId="{130DE804-949F-AE47-B615-E9E98F134C29}" sibTransId="{48AAB390-AD43-BB4C-BB41-5E5289044E77}"/>
    <dgm:cxn modelId="{F9DE2FCA-F954-5E47-9E69-2848CAEEC545}" type="presOf" srcId="{39A92AC5-4B8F-2A41-826A-0F2EBF34DD2A}" destId="{F04064BA-3D11-2E4D-9379-9DE5FD64627A}" srcOrd="0" destOrd="0" presId="urn:microsoft.com/office/officeart/2005/8/layout/process2"/>
    <dgm:cxn modelId="{ABE0BA42-5DA3-9346-ADEB-EA11ACADBCAF}" type="presOf" srcId="{C6A3346A-DAA5-4741-ADA4-1FD5C7309EFA}" destId="{9316260A-0DFC-BB4A-8124-E029D7C38696}" srcOrd="0" destOrd="0" presId="urn:microsoft.com/office/officeart/2005/8/layout/process2"/>
    <dgm:cxn modelId="{F5D288BD-4655-C24C-8956-F4C7EE4E76AC}" type="presParOf" srcId="{907D2D22-D9C1-124B-8097-5B627458FC8A}" destId="{D7D5A632-2583-314D-82FC-D6448919CFA6}" srcOrd="0" destOrd="0" presId="urn:microsoft.com/office/officeart/2005/8/layout/process2"/>
    <dgm:cxn modelId="{647E6AEC-5060-164F-93D9-9C2D9F41CC45}" type="presParOf" srcId="{907D2D22-D9C1-124B-8097-5B627458FC8A}" destId="{C77E8E1B-15A2-0449-B723-79A356187228}" srcOrd="1" destOrd="0" presId="urn:microsoft.com/office/officeart/2005/8/layout/process2"/>
    <dgm:cxn modelId="{DBFFFAC3-B78C-5240-B059-B1F600C52B46}" type="presParOf" srcId="{C77E8E1B-15A2-0449-B723-79A356187228}" destId="{354DC389-6BF1-2E44-A679-AA10E9E3EC59}" srcOrd="0" destOrd="0" presId="urn:microsoft.com/office/officeart/2005/8/layout/process2"/>
    <dgm:cxn modelId="{14553477-8DCC-E94C-B6E0-50A79CB91FDF}" type="presParOf" srcId="{907D2D22-D9C1-124B-8097-5B627458FC8A}" destId="{D70F77A7-D0C6-FD45-9727-7BBCA3CF2AE3}" srcOrd="2" destOrd="0" presId="urn:microsoft.com/office/officeart/2005/8/layout/process2"/>
    <dgm:cxn modelId="{7022F522-5136-D24A-AA0C-E850F1388F57}" type="presParOf" srcId="{907D2D22-D9C1-124B-8097-5B627458FC8A}" destId="{1B5B0FB6-37F7-A44A-A1D0-9040B1625D54}" srcOrd="3" destOrd="0" presId="urn:microsoft.com/office/officeart/2005/8/layout/process2"/>
    <dgm:cxn modelId="{0850699D-523F-B646-AA1A-4F697561F2CD}" type="presParOf" srcId="{1B5B0FB6-37F7-A44A-A1D0-9040B1625D54}" destId="{0750FB81-E627-0D4E-9141-B05360736E98}" srcOrd="0" destOrd="0" presId="urn:microsoft.com/office/officeart/2005/8/layout/process2"/>
    <dgm:cxn modelId="{385EE932-82C5-8A40-A0F5-2F634F6F6BB3}" type="presParOf" srcId="{907D2D22-D9C1-124B-8097-5B627458FC8A}" destId="{FC9D8CF1-F8FB-B746-9AA3-E21295C74EFC}" srcOrd="4" destOrd="0" presId="urn:microsoft.com/office/officeart/2005/8/layout/process2"/>
    <dgm:cxn modelId="{1020810C-48C7-E44B-B3EA-3DDF473077AC}" type="presParOf" srcId="{907D2D22-D9C1-124B-8097-5B627458FC8A}" destId="{F04064BA-3D11-2E4D-9379-9DE5FD64627A}" srcOrd="5" destOrd="0" presId="urn:microsoft.com/office/officeart/2005/8/layout/process2"/>
    <dgm:cxn modelId="{DCC397F8-CA44-D249-8E0A-EEE455C05099}" type="presParOf" srcId="{F04064BA-3D11-2E4D-9379-9DE5FD64627A}" destId="{BCDD5270-990B-EF4C-8534-F252E6760D97}" srcOrd="0" destOrd="0" presId="urn:microsoft.com/office/officeart/2005/8/layout/process2"/>
    <dgm:cxn modelId="{74541816-F260-7544-BF8A-5C88E87E9C25}" type="presParOf" srcId="{907D2D22-D9C1-124B-8097-5B627458FC8A}" destId="{9316260A-0DFC-BB4A-8124-E029D7C3869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9A490B-66A0-234D-A50F-0B3D38C2435E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F54235EE-D914-F648-9279-E9585AA1A8C0}">
      <dgm:prSet phldrT="[Text]"/>
      <dgm:spPr/>
      <dgm:t>
        <a:bodyPr/>
        <a:lstStyle/>
        <a:p>
          <a:r>
            <a:rPr lang="en-US" dirty="0" smtClean="0"/>
            <a:t>Reduced Emissions</a:t>
          </a:r>
          <a:endParaRPr lang="en-US" dirty="0"/>
        </a:p>
      </dgm:t>
    </dgm:pt>
    <dgm:pt modelId="{130DE804-949F-AE47-B615-E9E98F134C29}" type="parTrans" cxnId="{26D2E426-C0C9-9F4B-B5E5-4DF20A6042B1}">
      <dgm:prSet/>
      <dgm:spPr/>
      <dgm:t>
        <a:bodyPr/>
        <a:lstStyle/>
        <a:p>
          <a:endParaRPr lang="en-US"/>
        </a:p>
      </dgm:t>
    </dgm:pt>
    <dgm:pt modelId="{48AAB390-AD43-BB4C-BB41-5E5289044E77}" type="sibTrans" cxnId="{26D2E426-C0C9-9F4B-B5E5-4DF20A6042B1}">
      <dgm:prSet/>
      <dgm:spPr/>
      <dgm:t>
        <a:bodyPr/>
        <a:lstStyle/>
        <a:p>
          <a:endParaRPr lang="en-US"/>
        </a:p>
      </dgm:t>
    </dgm:pt>
    <dgm:pt modelId="{CC297E41-B1D1-CB49-9820-9CBB76E489A5}">
      <dgm:prSet phldrT="[Text]"/>
      <dgm:spPr/>
      <dgm:t>
        <a:bodyPr/>
        <a:lstStyle/>
        <a:p>
          <a:r>
            <a:rPr lang="en-US" dirty="0" smtClean="0"/>
            <a:t>Climate Sensitivity</a:t>
          </a:r>
          <a:endParaRPr lang="en-US" dirty="0"/>
        </a:p>
      </dgm:t>
    </dgm:pt>
    <dgm:pt modelId="{140CD9DC-6377-C24C-917D-32F62860886F}" type="parTrans" cxnId="{D0261304-4098-4249-9F0A-9F4BFA84265E}">
      <dgm:prSet/>
      <dgm:spPr/>
      <dgm:t>
        <a:bodyPr/>
        <a:lstStyle/>
        <a:p>
          <a:endParaRPr lang="en-US"/>
        </a:p>
      </dgm:t>
    </dgm:pt>
    <dgm:pt modelId="{C1A97211-500C-9A42-A091-3F2BE8C7E20A}" type="sibTrans" cxnId="{D0261304-4098-4249-9F0A-9F4BFA84265E}">
      <dgm:prSet/>
      <dgm:spPr/>
      <dgm:t>
        <a:bodyPr/>
        <a:lstStyle/>
        <a:p>
          <a:endParaRPr lang="en-US"/>
        </a:p>
      </dgm:t>
    </dgm:pt>
    <dgm:pt modelId="{4DACDA32-4BE6-5D4C-92A7-54DDAD52C6B3}">
      <dgm:prSet phldrT="[Text]"/>
      <dgm:spPr/>
      <dgm:t>
        <a:bodyPr/>
        <a:lstStyle/>
        <a:p>
          <a:r>
            <a:rPr lang="en-US" dirty="0" smtClean="0"/>
            <a:t>Reduced </a:t>
          </a:r>
        </a:p>
        <a:p>
          <a:r>
            <a:rPr lang="en-US" dirty="0" smtClean="0"/>
            <a:t>Climate Change</a:t>
          </a:r>
          <a:endParaRPr lang="en-US" dirty="0"/>
        </a:p>
      </dgm:t>
    </dgm:pt>
    <dgm:pt modelId="{D856548E-49D3-C040-BDDD-0067D5C73F5B}" type="parTrans" cxnId="{327A96F1-CF87-0247-B9BB-9FCC6EDD8E75}">
      <dgm:prSet/>
      <dgm:spPr/>
      <dgm:t>
        <a:bodyPr/>
        <a:lstStyle/>
        <a:p>
          <a:endParaRPr lang="en-US"/>
        </a:p>
      </dgm:t>
    </dgm:pt>
    <dgm:pt modelId="{39A92AC5-4B8F-2A41-826A-0F2EBF34DD2A}" type="sibTrans" cxnId="{327A96F1-CF87-0247-B9BB-9FCC6EDD8E75}">
      <dgm:prSet/>
      <dgm:spPr/>
      <dgm:t>
        <a:bodyPr/>
        <a:lstStyle/>
        <a:p>
          <a:endParaRPr lang="en-US"/>
        </a:p>
      </dgm:t>
    </dgm:pt>
    <dgm:pt modelId="{C6A3346A-DAA5-4741-ADA4-1FD5C7309EFA}">
      <dgm:prSet/>
      <dgm:spPr/>
      <dgm:t>
        <a:bodyPr/>
        <a:lstStyle/>
        <a:p>
          <a:r>
            <a:rPr lang="en-US" dirty="0" smtClean="0"/>
            <a:t>Reduced Economic Impacts</a:t>
          </a:r>
          <a:endParaRPr lang="en-US" dirty="0"/>
        </a:p>
      </dgm:t>
    </dgm:pt>
    <dgm:pt modelId="{F57A1E53-3719-7F46-9FC8-30C9B4B1A031}" type="parTrans" cxnId="{6EEFBBE2-AE85-3E43-AF4C-184EA76C9E48}">
      <dgm:prSet/>
      <dgm:spPr/>
      <dgm:t>
        <a:bodyPr/>
        <a:lstStyle/>
        <a:p>
          <a:endParaRPr lang="en-US"/>
        </a:p>
      </dgm:t>
    </dgm:pt>
    <dgm:pt modelId="{F785E0FD-1470-AE40-B5E6-9C25A2C51C0E}" type="sibTrans" cxnId="{6EEFBBE2-AE85-3E43-AF4C-184EA76C9E48}">
      <dgm:prSet/>
      <dgm:spPr/>
      <dgm:t>
        <a:bodyPr/>
        <a:lstStyle/>
        <a:p>
          <a:endParaRPr lang="en-US"/>
        </a:p>
      </dgm:t>
    </dgm:pt>
    <dgm:pt modelId="{907D2D22-D9C1-124B-8097-5B627458FC8A}" type="pres">
      <dgm:prSet presAssocID="{979A490B-66A0-234D-A50F-0B3D38C2435E}" presName="linearFlow" presStyleCnt="0">
        <dgm:presLayoutVars>
          <dgm:resizeHandles val="exact"/>
        </dgm:presLayoutVars>
      </dgm:prSet>
      <dgm:spPr/>
    </dgm:pt>
    <dgm:pt modelId="{D7D5A632-2583-314D-82FC-D6448919CFA6}" type="pres">
      <dgm:prSet presAssocID="{F54235EE-D914-F648-9279-E9585AA1A8C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E8E1B-15A2-0449-B723-79A356187228}" type="pres">
      <dgm:prSet presAssocID="{48AAB390-AD43-BB4C-BB41-5E5289044E7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54DC389-6BF1-2E44-A679-AA10E9E3EC59}" type="pres">
      <dgm:prSet presAssocID="{48AAB390-AD43-BB4C-BB41-5E5289044E7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70F77A7-D0C6-FD45-9727-7BBCA3CF2AE3}" type="pres">
      <dgm:prSet presAssocID="{CC297E41-B1D1-CB49-9820-9CBB76E489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B0FB6-37F7-A44A-A1D0-9040B1625D54}" type="pres">
      <dgm:prSet presAssocID="{C1A97211-500C-9A42-A091-3F2BE8C7E20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750FB81-E627-0D4E-9141-B05360736E98}" type="pres">
      <dgm:prSet presAssocID="{C1A97211-500C-9A42-A091-3F2BE8C7E20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C9D8CF1-F8FB-B746-9AA3-E21295C74EFC}" type="pres">
      <dgm:prSet presAssocID="{4DACDA32-4BE6-5D4C-92A7-54DDAD52C6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064BA-3D11-2E4D-9379-9DE5FD64627A}" type="pres">
      <dgm:prSet presAssocID="{39A92AC5-4B8F-2A41-826A-0F2EBF34DD2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CDD5270-990B-EF4C-8534-F252E6760D97}" type="pres">
      <dgm:prSet presAssocID="{39A92AC5-4B8F-2A41-826A-0F2EBF34DD2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316260A-0DFC-BB4A-8124-E029D7C38696}" type="pres">
      <dgm:prSet presAssocID="{C6A3346A-DAA5-4741-ADA4-1FD5C7309E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261304-4098-4249-9F0A-9F4BFA84265E}" srcId="{979A490B-66A0-234D-A50F-0B3D38C2435E}" destId="{CC297E41-B1D1-CB49-9820-9CBB76E489A5}" srcOrd="1" destOrd="0" parTransId="{140CD9DC-6377-C24C-917D-32F62860886F}" sibTransId="{C1A97211-500C-9A42-A091-3F2BE8C7E20A}"/>
    <dgm:cxn modelId="{9B547AAB-6DD1-5F49-A52A-B3B97E7C7073}" type="presOf" srcId="{979A490B-66A0-234D-A50F-0B3D38C2435E}" destId="{907D2D22-D9C1-124B-8097-5B627458FC8A}" srcOrd="0" destOrd="0" presId="urn:microsoft.com/office/officeart/2005/8/layout/process2"/>
    <dgm:cxn modelId="{6EEFBBE2-AE85-3E43-AF4C-184EA76C9E48}" srcId="{979A490B-66A0-234D-A50F-0B3D38C2435E}" destId="{C6A3346A-DAA5-4741-ADA4-1FD5C7309EFA}" srcOrd="3" destOrd="0" parTransId="{F57A1E53-3719-7F46-9FC8-30C9B4B1A031}" sibTransId="{F785E0FD-1470-AE40-B5E6-9C25A2C51C0E}"/>
    <dgm:cxn modelId="{98A6B51A-082F-894A-8BDA-FB4BEF631C1A}" type="presOf" srcId="{48AAB390-AD43-BB4C-BB41-5E5289044E77}" destId="{354DC389-6BF1-2E44-A679-AA10E9E3EC59}" srcOrd="1" destOrd="0" presId="urn:microsoft.com/office/officeart/2005/8/layout/process2"/>
    <dgm:cxn modelId="{2039A2C4-D012-F241-84B0-7D58E517E394}" type="presOf" srcId="{F54235EE-D914-F648-9279-E9585AA1A8C0}" destId="{D7D5A632-2583-314D-82FC-D6448919CFA6}" srcOrd="0" destOrd="0" presId="urn:microsoft.com/office/officeart/2005/8/layout/process2"/>
    <dgm:cxn modelId="{4ADD923D-BFD0-DB41-9CF8-52A59205D9CC}" type="presOf" srcId="{C1A97211-500C-9A42-A091-3F2BE8C7E20A}" destId="{0750FB81-E627-0D4E-9141-B05360736E98}" srcOrd="1" destOrd="0" presId="urn:microsoft.com/office/officeart/2005/8/layout/process2"/>
    <dgm:cxn modelId="{A5463258-3411-A540-9E21-A50F36A07E2C}" type="presOf" srcId="{48AAB390-AD43-BB4C-BB41-5E5289044E77}" destId="{C77E8E1B-15A2-0449-B723-79A356187228}" srcOrd="0" destOrd="0" presId="urn:microsoft.com/office/officeart/2005/8/layout/process2"/>
    <dgm:cxn modelId="{75284956-A5F9-414E-AFC7-9A317CC10EFA}" type="presOf" srcId="{CC297E41-B1D1-CB49-9820-9CBB76E489A5}" destId="{D70F77A7-D0C6-FD45-9727-7BBCA3CF2AE3}" srcOrd="0" destOrd="0" presId="urn:microsoft.com/office/officeart/2005/8/layout/process2"/>
    <dgm:cxn modelId="{08259773-A78E-5C40-B3D5-94F0634574D0}" type="presOf" srcId="{39A92AC5-4B8F-2A41-826A-0F2EBF34DD2A}" destId="{BCDD5270-990B-EF4C-8534-F252E6760D97}" srcOrd="1" destOrd="0" presId="urn:microsoft.com/office/officeart/2005/8/layout/process2"/>
    <dgm:cxn modelId="{327A96F1-CF87-0247-B9BB-9FCC6EDD8E75}" srcId="{979A490B-66A0-234D-A50F-0B3D38C2435E}" destId="{4DACDA32-4BE6-5D4C-92A7-54DDAD52C6B3}" srcOrd="2" destOrd="0" parTransId="{D856548E-49D3-C040-BDDD-0067D5C73F5B}" sibTransId="{39A92AC5-4B8F-2A41-826A-0F2EBF34DD2A}"/>
    <dgm:cxn modelId="{D5CEA650-4694-7143-9676-B4A4B289EA91}" type="presOf" srcId="{C6A3346A-DAA5-4741-ADA4-1FD5C7309EFA}" destId="{9316260A-0DFC-BB4A-8124-E029D7C38696}" srcOrd="0" destOrd="0" presId="urn:microsoft.com/office/officeart/2005/8/layout/process2"/>
    <dgm:cxn modelId="{26D2E426-C0C9-9F4B-B5E5-4DF20A6042B1}" srcId="{979A490B-66A0-234D-A50F-0B3D38C2435E}" destId="{F54235EE-D914-F648-9279-E9585AA1A8C0}" srcOrd="0" destOrd="0" parTransId="{130DE804-949F-AE47-B615-E9E98F134C29}" sibTransId="{48AAB390-AD43-BB4C-BB41-5E5289044E77}"/>
    <dgm:cxn modelId="{C7C2EBF5-689F-CE4D-A971-24E437431219}" type="presOf" srcId="{C1A97211-500C-9A42-A091-3F2BE8C7E20A}" destId="{1B5B0FB6-37F7-A44A-A1D0-9040B1625D54}" srcOrd="0" destOrd="0" presId="urn:microsoft.com/office/officeart/2005/8/layout/process2"/>
    <dgm:cxn modelId="{EAD1FEA0-5A82-4B4D-B288-D7E41BE08D98}" type="presOf" srcId="{39A92AC5-4B8F-2A41-826A-0F2EBF34DD2A}" destId="{F04064BA-3D11-2E4D-9379-9DE5FD64627A}" srcOrd="0" destOrd="0" presId="urn:microsoft.com/office/officeart/2005/8/layout/process2"/>
    <dgm:cxn modelId="{46CA6C59-2EAC-2942-AB1C-E13039CBA99F}" type="presOf" srcId="{4DACDA32-4BE6-5D4C-92A7-54DDAD52C6B3}" destId="{FC9D8CF1-F8FB-B746-9AA3-E21295C74EFC}" srcOrd="0" destOrd="0" presId="urn:microsoft.com/office/officeart/2005/8/layout/process2"/>
    <dgm:cxn modelId="{6779BA23-527C-1A43-84A7-FBDB8F8AA0BA}" type="presParOf" srcId="{907D2D22-D9C1-124B-8097-5B627458FC8A}" destId="{D7D5A632-2583-314D-82FC-D6448919CFA6}" srcOrd="0" destOrd="0" presId="urn:microsoft.com/office/officeart/2005/8/layout/process2"/>
    <dgm:cxn modelId="{9A8F4AD4-30F4-0744-836A-C7CBC29E6295}" type="presParOf" srcId="{907D2D22-D9C1-124B-8097-5B627458FC8A}" destId="{C77E8E1B-15A2-0449-B723-79A356187228}" srcOrd="1" destOrd="0" presId="urn:microsoft.com/office/officeart/2005/8/layout/process2"/>
    <dgm:cxn modelId="{0A763316-B03B-A74B-8B06-107716BD7528}" type="presParOf" srcId="{C77E8E1B-15A2-0449-B723-79A356187228}" destId="{354DC389-6BF1-2E44-A679-AA10E9E3EC59}" srcOrd="0" destOrd="0" presId="urn:microsoft.com/office/officeart/2005/8/layout/process2"/>
    <dgm:cxn modelId="{E80C0B82-371E-8C4B-BFEF-17C04A04ED64}" type="presParOf" srcId="{907D2D22-D9C1-124B-8097-5B627458FC8A}" destId="{D70F77A7-D0C6-FD45-9727-7BBCA3CF2AE3}" srcOrd="2" destOrd="0" presId="urn:microsoft.com/office/officeart/2005/8/layout/process2"/>
    <dgm:cxn modelId="{CA09DB99-FB00-6648-9374-48419A9BE710}" type="presParOf" srcId="{907D2D22-D9C1-124B-8097-5B627458FC8A}" destId="{1B5B0FB6-37F7-A44A-A1D0-9040B1625D54}" srcOrd="3" destOrd="0" presId="urn:microsoft.com/office/officeart/2005/8/layout/process2"/>
    <dgm:cxn modelId="{055EF6E2-3164-5C44-8DB2-7FEFA7DCDA81}" type="presParOf" srcId="{1B5B0FB6-37F7-A44A-A1D0-9040B1625D54}" destId="{0750FB81-E627-0D4E-9141-B05360736E98}" srcOrd="0" destOrd="0" presId="urn:microsoft.com/office/officeart/2005/8/layout/process2"/>
    <dgm:cxn modelId="{2B043A19-E6C9-B246-9E56-DA935579963D}" type="presParOf" srcId="{907D2D22-D9C1-124B-8097-5B627458FC8A}" destId="{FC9D8CF1-F8FB-B746-9AA3-E21295C74EFC}" srcOrd="4" destOrd="0" presId="urn:microsoft.com/office/officeart/2005/8/layout/process2"/>
    <dgm:cxn modelId="{7C27C5D4-68B1-EB49-BCD1-312C889CCE2A}" type="presParOf" srcId="{907D2D22-D9C1-124B-8097-5B627458FC8A}" destId="{F04064BA-3D11-2E4D-9379-9DE5FD64627A}" srcOrd="5" destOrd="0" presId="urn:microsoft.com/office/officeart/2005/8/layout/process2"/>
    <dgm:cxn modelId="{A0F572F6-632F-3445-85C5-2DF16AAB9596}" type="presParOf" srcId="{F04064BA-3D11-2E4D-9379-9DE5FD64627A}" destId="{BCDD5270-990B-EF4C-8534-F252E6760D97}" srcOrd="0" destOrd="0" presId="urn:microsoft.com/office/officeart/2005/8/layout/process2"/>
    <dgm:cxn modelId="{5D89E7CA-A83B-AF4F-B75E-5882FF4E0D33}" type="presParOf" srcId="{907D2D22-D9C1-124B-8097-5B627458FC8A}" destId="{9316260A-0DFC-BB4A-8124-E029D7C3869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FB0CB-38B9-324B-8780-D339FDC36CC6}">
      <dsp:nvSpPr>
        <dsp:cNvPr id="0" name=""/>
        <dsp:cNvSpPr/>
      </dsp:nvSpPr>
      <dsp:spPr>
        <a:xfrm>
          <a:off x="2559665" y="2628394"/>
          <a:ext cx="2119669" cy="2119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Global Value of Improved Climate Information </a:t>
          </a:r>
          <a:endParaRPr lang="en-US" sz="1800" kern="1200" dirty="0"/>
        </a:p>
      </dsp:txBody>
      <dsp:txXfrm>
        <a:off x="2870083" y="2938812"/>
        <a:ext cx="1498833" cy="1498833"/>
      </dsp:txXfrm>
    </dsp:sp>
    <dsp:sp modelId="{D7FE34F1-EEF7-FD42-8213-013C28954BA3}">
      <dsp:nvSpPr>
        <dsp:cNvPr id="0" name=""/>
        <dsp:cNvSpPr/>
      </dsp:nvSpPr>
      <dsp:spPr>
        <a:xfrm rot="12849936">
          <a:off x="1066140" y="2244626"/>
          <a:ext cx="1742898" cy="604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684C8-6310-5342-A78E-276DE512F800}">
      <dsp:nvSpPr>
        <dsp:cNvPr id="0" name=""/>
        <dsp:cNvSpPr/>
      </dsp:nvSpPr>
      <dsp:spPr>
        <a:xfrm>
          <a:off x="209693" y="1251810"/>
          <a:ext cx="2013686" cy="16109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NASA CLARREO Climate Accuracy Framework (BAMS, 2013)</a:t>
          </a:r>
          <a:endParaRPr lang="en-US" sz="1800" kern="1200" dirty="0"/>
        </a:p>
      </dsp:txBody>
      <dsp:txXfrm>
        <a:off x="256876" y="1298993"/>
        <a:ext cx="1919320" cy="1516582"/>
      </dsp:txXfrm>
    </dsp:sp>
    <dsp:sp modelId="{661E183E-A828-E247-836D-32C318122635}">
      <dsp:nvSpPr>
        <dsp:cNvPr id="0" name=""/>
        <dsp:cNvSpPr/>
      </dsp:nvSpPr>
      <dsp:spPr>
        <a:xfrm rot="16200000">
          <a:off x="2758598" y="1365229"/>
          <a:ext cx="1721802" cy="604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A6BD3-9EFE-7B4A-A186-0BCA591EE734}">
      <dsp:nvSpPr>
        <dsp:cNvPr id="0" name=""/>
        <dsp:cNvSpPr/>
      </dsp:nvSpPr>
      <dsp:spPr>
        <a:xfrm>
          <a:off x="2612656" y="906"/>
          <a:ext cx="2013686" cy="16109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Interagency Memo on Social Cost of Carbon (2010)</a:t>
          </a:r>
          <a:endParaRPr lang="en-US" sz="1800" kern="1200" dirty="0"/>
        </a:p>
      </dsp:txBody>
      <dsp:txXfrm>
        <a:off x="2659839" y="48089"/>
        <a:ext cx="1919320" cy="1516582"/>
      </dsp:txXfrm>
    </dsp:sp>
    <dsp:sp modelId="{7ECBF17E-0871-D247-879A-C59CFEC43983}">
      <dsp:nvSpPr>
        <dsp:cNvPr id="0" name=""/>
        <dsp:cNvSpPr/>
      </dsp:nvSpPr>
      <dsp:spPr>
        <a:xfrm rot="19550064">
          <a:off x="4429961" y="2244626"/>
          <a:ext cx="1742898" cy="604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42E4E-3117-3447-B69C-C47F0B6E48C9}">
      <dsp:nvSpPr>
        <dsp:cNvPr id="0" name=""/>
        <dsp:cNvSpPr/>
      </dsp:nvSpPr>
      <dsp:spPr>
        <a:xfrm>
          <a:off x="5015620" y="1251810"/>
          <a:ext cx="2013686" cy="16109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Integrated Climate /Economic Model (DICE, 2009)</a:t>
          </a:r>
          <a:endParaRPr lang="en-US" sz="1800" kern="1200" dirty="0"/>
        </a:p>
      </dsp:txBody>
      <dsp:txXfrm>
        <a:off x="5062803" y="1298993"/>
        <a:ext cx="1919320" cy="15165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14A79-1BEB-D74E-9243-8B9E08F878B7}">
      <dsp:nvSpPr>
        <dsp:cNvPr id="0" name=""/>
        <dsp:cNvSpPr/>
      </dsp:nvSpPr>
      <dsp:spPr>
        <a:xfrm>
          <a:off x="3817" y="241222"/>
          <a:ext cx="1140990" cy="812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Natural Variability Uncertainty</a:t>
          </a:r>
          <a:endParaRPr lang="en-US" sz="1500" kern="1200" dirty="0"/>
        </a:p>
      </dsp:txBody>
      <dsp:txXfrm>
        <a:off x="27628" y="265033"/>
        <a:ext cx="1093368" cy="765333"/>
      </dsp:txXfrm>
    </dsp:sp>
    <dsp:sp modelId="{CAC5D0C7-7F43-424A-8E27-467EB2155F57}">
      <dsp:nvSpPr>
        <dsp:cNvPr id="0" name=""/>
        <dsp:cNvSpPr/>
      </dsp:nvSpPr>
      <dsp:spPr>
        <a:xfrm>
          <a:off x="1258907" y="506217"/>
          <a:ext cx="241890" cy="2829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258907" y="562810"/>
        <a:ext cx="169323" cy="169779"/>
      </dsp:txXfrm>
    </dsp:sp>
    <dsp:sp modelId="{C1C6232D-E8F3-9845-B752-822D70C1526E}">
      <dsp:nvSpPr>
        <dsp:cNvPr id="0" name=""/>
        <dsp:cNvSpPr/>
      </dsp:nvSpPr>
      <dsp:spPr>
        <a:xfrm>
          <a:off x="1601204" y="241222"/>
          <a:ext cx="1140990" cy="812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Observing System Uncertainty</a:t>
          </a:r>
          <a:endParaRPr lang="en-US" sz="1500" kern="1200" dirty="0"/>
        </a:p>
      </dsp:txBody>
      <dsp:txXfrm>
        <a:off x="1625015" y="265033"/>
        <a:ext cx="1093368" cy="765333"/>
      </dsp:txXfrm>
    </dsp:sp>
    <dsp:sp modelId="{F7009D0F-DE57-9B40-BD47-39D106741C32}">
      <dsp:nvSpPr>
        <dsp:cNvPr id="0" name=""/>
        <dsp:cNvSpPr/>
      </dsp:nvSpPr>
      <dsp:spPr>
        <a:xfrm>
          <a:off x="2856294" y="506217"/>
          <a:ext cx="241890" cy="2829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856294" y="562810"/>
        <a:ext cx="169323" cy="169779"/>
      </dsp:txXfrm>
    </dsp:sp>
    <dsp:sp modelId="{BEF5E9DC-A0B0-2F41-8ED5-DACC12CF966E}">
      <dsp:nvSpPr>
        <dsp:cNvPr id="0" name=""/>
        <dsp:cNvSpPr/>
      </dsp:nvSpPr>
      <dsp:spPr>
        <a:xfrm>
          <a:off x="3198591" y="241222"/>
          <a:ext cx="1140990" cy="812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Societal Decision</a:t>
          </a:r>
          <a:endParaRPr lang="en-US" sz="1500" kern="1200" dirty="0"/>
        </a:p>
      </dsp:txBody>
      <dsp:txXfrm>
        <a:off x="3222402" y="265033"/>
        <a:ext cx="1093368" cy="7653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6232D-E8F3-9845-B752-822D70C1526E}">
      <dsp:nvSpPr>
        <dsp:cNvPr id="0" name=""/>
        <dsp:cNvSpPr/>
      </dsp:nvSpPr>
      <dsp:spPr>
        <a:xfrm>
          <a:off x="1116" y="0"/>
          <a:ext cx="2283767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Climate Science VOI</a:t>
          </a:r>
          <a:endParaRPr lang="en-US" sz="2000" kern="1200" dirty="0"/>
        </a:p>
      </dsp:txBody>
      <dsp:txXfrm>
        <a:off x="23434" y="22318"/>
        <a:ext cx="2239131" cy="717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5A632-2583-314D-82FC-D6448919CFA6}">
      <dsp:nvSpPr>
        <dsp:cNvPr id="0" name=""/>
        <dsp:cNvSpPr/>
      </dsp:nvSpPr>
      <dsp:spPr>
        <a:xfrm>
          <a:off x="76140" y="1934"/>
          <a:ext cx="1295519" cy="719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BAU Emissions</a:t>
          </a:r>
          <a:endParaRPr lang="en-US" sz="1900" kern="1200" dirty="0"/>
        </a:p>
      </dsp:txBody>
      <dsp:txXfrm>
        <a:off x="97220" y="23014"/>
        <a:ext cx="1253359" cy="677572"/>
      </dsp:txXfrm>
    </dsp:sp>
    <dsp:sp modelId="{C77E8E1B-15A2-0449-B723-79A356187228}">
      <dsp:nvSpPr>
        <dsp:cNvPr id="0" name=""/>
        <dsp:cNvSpPr/>
      </dsp:nvSpPr>
      <dsp:spPr>
        <a:xfrm rot="5400000">
          <a:off x="588950" y="739660"/>
          <a:ext cx="269899" cy="323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626736" y="766650"/>
        <a:ext cx="194327" cy="188929"/>
      </dsp:txXfrm>
    </dsp:sp>
    <dsp:sp modelId="{D70F77A7-D0C6-FD45-9727-7BBCA3CF2AE3}">
      <dsp:nvSpPr>
        <dsp:cNvPr id="0" name=""/>
        <dsp:cNvSpPr/>
      </dsp:nvSpPr>
      <dsp:spPr>
        <a:xfrm>
          <a:off x="76140" y="1081533"/>
          <a:ext cx="1295519" cy="719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Climate Sensitivity</a:t>
          </a:r>
          <a:endParaRPr lang="en-US" sz="1900" kern="1200" dirty="0"/>
        </a:p>
      </dsp:txBody>
      <dsp:txXfrm>
        <a:off x="97220" y="1102613"/>
        <a:ext cx="1253359" cy="677572"/>
      </dsp:txXfrm>
    </dsp:sp>
    <dsp:sp modelId="{1B5B0FB6-37F7-A44A-A1D0-9040B1625D54}">
      <dsp:nvSpPr>
        <dsp:cNvPr id="0" name=""/>
        <dsp:cNvSpPr/>
      </dsp:nvSpPr>
      <dsp:spPr>
        <a:xfrm rot="5400000">
          <a:off x="588950" y="1819260"/>
          <a:ext cx="269899" cy="323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626736" y="1846250"/>
        <a:ext cx="194327" cy="188929"/>
      </dsp:txXfrm>
    </dsp:sp>
    <dsp:sp modelId="{FC9D8CF1-F8FB-B746-9AA3-E21295C74EFC}">
      <dsp:nvSpPr>
        <dsp:cNvPr id="0" name=""/>
        <dsp:cNvSpPr/>
      </dsp:nvSpPr>
      <dsp:spPr>
        <a:xfrm>
          <a:off x="76140" y="2161133"/>
          <a:ext cx="1295519" cy="719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Climate Change</a:t>
          </a:r>
          <a:endParaRPr lang="en-US" sz="1900" kern="1200" dirty="0"/>
        </a:p>
      </dsp:txBody>
      <dsp:txXfrm>
        <a:off x="97220" y="2182213"/>
        <a:ext cx="1253359" cy="677572"/>
      </dsp:txXfrm>
    </dsp:sp>
    <dsp:sp modelId="{F04064BA-3D11-2E4D-9379-9DE5FD64627A}">
      <dsp:nvSpPr>
        <dsp:cNvPr id="0" name=""/>
        <dsp:cNvSpPr/>
      </dsp:nvSpPr>
      <dsp:spPr>
        <a:xfrm rot="5400000">
          <a:off x="588224" y="2899826"/>
          <a:ext cx="271350" cy="323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626736" y="2926091"/>
        <a:ext cx="194327" cy="189945"/>
      </dsp:txXfrm>
    </dsp:sp>
    <dsp:sp modelId="{9316260A-0DFC-BB4A-8124-E029D7C38696}">
      <dsp:nvSpPr>
        <dsp:cNvPr id="0" name=""/>
        <dsp:cNvSpPr/>
      </dsp:nvSpPr>
      <dsp:spPr>
        <a:xfrm>
          <a:off x="76140" y="3242667"/>
          <a:ext cx="1295519" cy="719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Economic Impacts</a:t>
          </a:r>
          <a:endParaRPr lang="en-US" sz="1900" kern="1200" dirty="0"/>
        </a:p>
      </dsp:txBody>
      <dsp:txXfrm>
        <a:off x="97220" y="3263747"/>
        <a:ext cx="1253359" cy="677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5A632-2583-314D-82FC-D6448919CFA6}">
      <dsp:nvSpPr>
        <dsp:cNvPr id="0" name=""/>
        <dsp:cNvSpPr/>
      </dsp:nvSpPr>
      <dsp:spPr>
        <a:xfrm>
          <a:off x="76140" y="1934"/>
          <a:ext cx="1295519" cy="719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BAU Emissions</a:t>
          </a:r>
          <a:endParaRPr lang="en-US" sz="1900" kern="1200" dirty="0"/>
        </a:p>
      </dsp:txBody>
      <dsp:txXfrm>
        <a:off x="97220" y="23014"/>
        <a:ext cx="1253359" cy="677572"/>
      </dsp:txXfrm>
    </dsp:sp>
    <dsp:sp modelId="{C77E8E1B-15A2-0449-B723-79A356187228}">
      <dsp:nvSpPr>
        <dsp:cNvPr id="0" name=""/>
        <dsp:cNvSpPr/>
      </dsp:nvSpPr>
      <dsp:spPr>
        <a:xfrm rot="5400000">
          <a:off x="588950" y="739660"/>
          <a:ext cx="269899" cy="323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626736" y="766650"/>
        <a:ext cx="194327" cy="188929"/>
      </dsp:txXfrm>
    </dsp:sp>
    <dsp:sp modelId="{D70F77A7-D0C6-FD45-9727-7BBCA3CF2AE3}">
      <dsp:nvSpPr>
        <dsp:cNvPr id="0" name=""/>
        <dsp:cNvSpPr/>
      </dsp:nvSpPr>
      <dsp:spPr>
        <a:xfrm>
          <a:off x="76140" y="1081533"/>
          <a:ext cx="1295519" cy="719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Climate Sensitivity</a:t>
          </a:r>
          <a:endParaRPr lang="en-US" sz="1900" kern="1200" dirty="0"/>
        </a:p>
      </dsp:txBody>
      <dsp:txXfrm>
        <a:off x="97220" y="1102613"/>
        <a:ext cx="1253359" cy="677572"/>
      </dsp:txXfrm>
    </dsp:sp>
    <dsp:sp modelId="{1B5B0FB6-37F7-A44A-A1D0-9040B1625D54}">
      <dsp:nvSpPr>
        <dsp:cNvPr id="0" name=""/>
        <dsp:cNvSpPr/>
      </dsp:nvSpPr>
      <dsp:spPr>
        <a:xfrm rot="5400000">
          <a:off x="588950" y="1819260"/>
          <a:ext cx="269899" cy="323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626736" y="1846250"/>
        <a:ext cx="194327" cy="188929"/>
      </dsp:txXfrm>
    </dsp:sp>
    <dsp:sp modelId="{FC9D8CF1-F8FB-B746-9AA3-E21295C74EFC}">
      <dsp:nvSpPr>
        <dsp:cNvPr id="0" name=""/>
        <dsp:cNvSpPr/>
      </dsp:nvSpPr>
      <dsp:spPr>
        <a:xfrm>
          <a:off x="76140" y="2161133"/>
          <a:ext cx="1295519" cy="719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Climate Change</a:t>
          </a:r>
          <a:endParaRPr lang="en-US" sz="1900" kern="1200" dirty="0"/>
        </a:p>
      </dsp:txBody>
      <dsp:txXfrm>
        <a:off x="97220" y="2182213"/>
        <a:ext cx="1253359" cy="677572"/>
      </dsp:txXfrm>
    </dsp:sp>
    <dsp:sp modelId="{F04064BA-3D11-2E4D-9379-9DE5FD64627A}">
      <dsp:nvSpPr>
        <dsp:cNvPr id="0" name=""/>
        <dsp:cNvSpPr/>
      </dsp:nvSpPr>
      <dsp:spPr>
        <a:xfrm rot="5400000">
          <a:off x="588224" y="2899826"/>
          <a:ext cx="271350" cy="323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626736" y="2926091"/>
        <a:ext cx="194327" cy="189945"/>
      </dsp:txXfrm>
    </dsp:sp>
    <dsp:sp modelId="{9316260A-0DFC-BB4A-8124-E029D7C38696}">
      <dsp:nvSpPr>
        <dsp:cNvPr id="0" name=""/>
        <dsp:cNvSpPr/>
      </dsp:nvSpPr>
      <dsp:spPr>
        <a:xfrm>
          <a:off x="76140" y="3242667"/>
          <a:ext cx="1295519" cy="719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Economic Impacts</a:t>
          </a:r>
          <a:endParaRPr lang="en-US" sz="1900" kern="1200" dirty="0"/>
        </a:p>
      </dsp:txBody>
      <dsp:txXfrm>
        <a:off x="97220" y="3263747"/>
        <a:ext cx="1253359" cy="6775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14A79-1BEB-D74E-9243-8B9E08F878B7}">
      <dsp:nvSpPr>
        <dsp:cNvPr id="0" name=""/>
        <dsp:cNvSpPr/>
      </dsp:nvSpPr>
      <dsp:spPr>
        <a:xfrm>
          <a:off x="3817" y="241222"/>
          <a:ext cx="1140990" cy="812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Natural Variability Uncertainty</a:t>
          </a:r>
          <a:endParaRPr lang="en-US" sz="1500" kern="1200" dirty="0"/>
        </a:p>
      </dsp:txBody>
      <dsp:txXfrm>
        <a:off x="27628" y="265033"/>
        <a:ext cx="1093368" cy="765333"/>
      </dsp:txXfrm>
    </dsp:sp>
    <dsp:sp modelId="{CAC5D0C7-7F43-424A-8E27-467EB2155F57}">
      <dsp:nvSpPr>
        <dsp:cNvPr id="0" name=""/>
        <dsp:cNvSpPr/>
      </dsp:nvSpPr>
      <dsp:spPr>
        <a:xfrm>
          <a:off x="1258907" y="506217"/>
          <a:ext cx="241890" cy="2829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258907" y="562810"/>
        <a:ext cx="169323" cy="169779"/>
      </dsp:txXfrm>
    </dsp:sp>
    <dsp:sp modelId="{C1C6232D-E8F3-9845-B752-822D70C1526E}">
      <dsp:nvSpPr>
        <dsp:cNvPr id="0" name=""/>
        <dsp:cNvSpPr/>
      </dsp:nvSpPr>
      <dsp:spPr>
        <a:xfrm>
          <a:off x="1601204" y="241222"/>
          <a:ext cx="1140990" cy="812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Observing System Uncertainty</a:t>
          </a:r>
          <a:endParaRPr lang="en-US" sz="1500" kern="1200" dirty="0"/>
        </a:p>
      </dsp:txBody>
      <dsp:txXfrm>
        <a:off x="1625015" y="265033"/>
        <a:ext cx="1093368" cy="765333"/>
      </dsp:txXfrm>
    </dsp:sp>
    <dsp:sp modelId="{F7009D0F-DE57-9B40-BD47-39D106741C32}">
      <dsp:nvSpPr>
        <dsp:cNvPr id="0" name=""/>
        <dsp:cNvSpPr/>
      </dsp:nvSpPr>
      <dsp:spPr>
        <a:xfrm>
          <a:off x="2856294" y="506217"/>
          <a:ext cx="241890" cy="2829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856294" y="562810"/>
        <a:ext cx="169323" cy="169779"/>
      </dsp:txXfrm>
    </dsp:sp>
    <dsp:sp modelId="{BEF5E9DC-A0B0-2F41-8ED5-DACC12CF966E}">
      <dsp:nvSpPr>
        <dsp:cNvPr id="0" name=""/>
        <dsp:cNvSpPr/>
      </dsp:nvSpPr>
      <dsp:spPr>
        <a:xfrm>
          <a:off x="3198591" y="241222"/>
          <a:ext cx="1140990" cy="812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Societal Decision</a:t>
          </a:r>
          <a:endParaRPr lang="en-US" sz="1500" kern="1200" dirty="0"/>
        </a:p>
      </dsp:txBody>
      <dsp:txXfrm>
        <a:off x="3222402" y="265033"/>
        <a:ext cx="1093368" cy="765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5A632-2583-314D-82FC-D6448919CFA6}">
      <dsp:nvSpPr>
        <dsp:cNvPr id="0" name=""/>
        <dsp:cNvSpPr/>
      </dsp:nvSpPr>
      <dsp:spPr>
        <a:xfrm>
          <a:off x="76140" y="1934"/>
          <a:ext cx="1295519" cy="719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BAU Emissions</a:t>
          </a:r>
          <a:endParaRPr lang="en-US" sz="1900" kern="1200" dirty="0"/>
        </a:p>
      </dsp:txBody>
      <dsp:txXfrm>
        <a:off x="97220" y="23014"/>
        <a:ext cx="1253359" cy="677572"/>
      </dsp:txXfrm>
    </dsp:sp>
    <dsp:sp modelId="{C77E8E1B-15A2-0449-B723-79A356187228}">
      <dsp:nvSpPr>
        <dsp:cNvPr id="0" name=""/>
        <dsp:cNvSpPr/>
      </dsp:nvSpPr>
      <dsp:spPr>
        <a:xfrm rot="5400000">
          <a:off x="588950" y="739660"/>
          <a:ext cx="269899" cy="323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626736" y="766650"/>
        <a:ext cx="194327" cy="188929"/>
      </dsp:txXfrm>
    </dsp:sp>
    <dsp:sp modelId="{D70F77A7-D0C6-FD45-9727-7BBCA3CF2AE3}">
      <dsp:nvSpPr>
        <dsp:cNvPr id="0" name=""/>
        <dsp:cNvSpPr/>
      </dsp:nvSpPr>
      <dsp:spPr>
        <a:xfrm>
          <a:off x="76140" y="1081533"/>
          <a:ext cx="1295519" cy="719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Climate Sensitivity</a:t>
          </a:r>
          <a:endParaRPr lang="en-US" sz="1900" kern="1200" dirty="0"/>
        </a:p>
      </dsp:txBody>
      <dsp:txXfrm>
        <a:off x="97220" y="1102613"/>
        <a:ext cx="1253359" cy="677572"/>
      </dsp:txXfrm>
    </dsp:sp>
    <dsp:sp modelId="{1B5B0FB6-37F7-A44A-A1D0-9040B1625D54}">
      <dsp:nvSpPr>
        <dsp:cNvPr id="0" name=""/>
        <dsp:cNvSpPr/>
      </dsp:nvSpPr>
      <dsp:spPr>
        <a:xfrm rot="5400000">
          <a:off x="588950" y="1819260"/>
          <a:ext cx="269899" cy="323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626736" y="1846250"/>
        <a:ext cx="194327" cy="188929"/>
      </dsp:txXfrm>
    </dsp:sp>
    <dsp:sp modelId="{FC9D8CF1-F8FB-B746-9AA3-E21295C74EFC}">
      <dsp:nvSpPr>
        <dsp:cNvPr id="0" name=""/>
        <dsp:cNvSpPr/>
      </dsp:nvSpPr>
      <dsp:spPr>
        <a:xfrm>
          <a:off x="76140" y="2161133"/>
          <a:ext cx="1295519" cy="719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Climate Change</a:t>
          </a:r>
          <a:endParaRPr lang="en-US" sz="1900" kern="1200" dirty="0"/>
        </a:p>
      </dsp:txBody>
      <dsp:txXfrm>
        <a:off x="97220" y="2182213"/>
        <a:ext cx="1253359" cy="677572"/>
      </dsp:txXfrm>
    </dsp:sp>
    <dsp:sp modelId="{F04064BA-3D11-2E4D-9379-9DE5FD64627A}">
      <dsp:nvSpPr>
        <dsp:cNvPr id="0" name=""/>
        <dsp:cNvSpPr/>
      </dsp:nvSpPr>
      <dsp:spPr>
        <a:xfrm rot="5400000">
          <a:off x="588224" y="2899826"/>
          <a:ext cx="271350" cy="323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626736" y="2926091"/>
        <a:ext cx="194327" cy="189945"/>
      </dsp:txXfrm>
    </dsp:sp>
    <dsp:sp modelId="{9316260A-0DFC-BB4A-8124-E029D7C38696}">
      <dsp:nvSpPr>
        <dsp:cNvPr id="0" name=""/>
        <dsp:cNvSpPr/>
      </dsp:nvSpPr>
      <dsp:spPr>
        <a:xfrm>
          <a:off x="76140" y="3242667"/>
          <a:ext cx="1295519" cy="719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Economic Impacts</a:t>
          </a:r>
          <a:endParaRPr lang="en-US" sz="1900" kern="1200" dirty="0"/>
        </a:p>
      </dsp:txBody>
      <dsp:txXfrm>
        <a:off x="97220" y="3263747"/>
        <a:ext cx="1253359" cy="6775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5A632-2583-314D-82FC-D6448919CFA6}">
      <dsp:nvSpPr>
        <dsp:cNvPr id="0" name=""/>
        <dsp:cNvSpPr/>
      </dsp:nvSpPr>
      <dsp:spPr>
        <a:xfrm>
          <a:off x="28102" y="1971"/>
          <a:ext cx="1824764" cy="733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Reduced Emissions</a:t>
          </a:r>
          <a:endParaRPr lang="en-US" sz="1600" kern="1200" dirty="0"/>
        </a:p>
      </dsp:txBody>
      <dsp:txXfrm>
        <a:off x="49588" y="23457"/>
        <a:ext cx="1781792" cy="690601"/>
      </dsp:txXfrm>
    </dsp:sp>
    <dsp:sp modelId="{C77E8E1B-15A2-0449-B723-79A356187228}">
      <dsp:nvSpPr>
        <dsp:cNvPr id="0" name=""/>
        <dsp:cNvSpPr/>
      </dsp:nvSpPr>
      <dsp:spPr>
        <a:xfrm rot="5400000">
          <a:off x="802939" y="753885"/>
          <a:ext cx="275090" cy="3301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841453" y="781394"/>
        <a:ext cx="198064" cy="192563"/>
      </dsp:txXfrm>
    </dsp:sp>
    <dsp:sp modelId="{D70F77A7-D0C6-FD45-9727-7BBCA3CF2AE3}">
      <dsp:nvSpPr>
        <dsp:cNvPr id="0" name=""/>
        <dsp:cNvSpPr/>
      </dsp:nvSpPr>
      <dsp:spPr>
        <a:xfrm>
          <a:off x="28102" y="1102332"/>
          <a:ext cx="1824764" cy="733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Climate Sensitivity</a:t>
          </a:r>
          <a:endParaRPr lang="en-US" sz="1600" kern="1200" dirty="0"/>
        </a:p>
      </dsp:txBody>
      <dsp:txXfrm>
        <a:off x="49588" y="1123818"/>
        <a:ext cx="1781792" cy="690601"/>
      </dsp:txXfrm>
    </dsp:sp>
    <dsp:sp modelId="{1B5B0FB6-37F7-A44A-A1D0-9040B1625D54}">
      <dsp:nvSpPr>
        <dsp:cNvPr id="0" name=""/>
        <dsp:cNvSpPr/>
      </dsp:nvSpPr>
      <dsp:spPr>
        <a:xfrm rot="5400000">
          <a:off x="802939" y="1854245"/>
          <a:ext cx="275090" cy="3301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841453" y="1881754"/>
        <a:ext cx="198064" cy="192563"/>
      </dsp:txXfrm>
    </dsp:sp>
    <dsp:sp modelId="{FC9D8CF1-F8FB-B746-9AA3-E21295C74EFC}">
      <dsp:nvSpPr>
        <dsp:cNvPr id="0" name=""/>
        <dsp:cNvSpPr/>
      </dsp:nvSpPr>
      <dsp:spPr>
        <a:xfrm>
          <a:off x="28102" y="2202693"/>
          <a:ext cx="1824764" cy="733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Reduced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Climate Change</a:t>
          </a:r>
          <a:endParaRPr lang="en-US" sz="1600" kern="1200" dirty="0"/>
        </a:p>
      </dsp:txBody>
      <dsp:txXfrm>
        <a:off x="49588" y="2224179"/>
        <a:ext cx="1781792" cy="690601"/>
      </dsp:txXfrm>
    </dsp:sp>
    <dsp:sp modelId="{F04064BA-3D11-2E4D-9379-9DE5FD64627A}">
      <dsp:nvSpPr>
        <dsp:cNvPr id="0" name=""/>
        <dsp:cNvSpPr/>
      </dsp:nvSpPr>
      <dsp:spPr>
        <a:xfrm rot="5400000">
          <a:off x="802939" y="2954606"/>
          <a:ext cx="275090" cy="3301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841453" y="2982115"/>
        <a:ext cx="198064" cy="192563"/>
      </dsp:txXfrm>
    </dsp:sp>
    <dsp:sp modelId="{9316260A-0DFC-BB4A-8124-E029D7C38696}">
      <dsp:nvSpPr>
        <dsp:cNvPr id="0" name=""/>
        <dsp:cNvSpPr/>
      </dsp:nvSpPr>
      <dsp:spPr>
        <a:xfrm>
          <a:off x="28102" y="3303054"/>
          <a:ext cx="1824764" cy="733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Reduced Economic Impacts</a:t>
          </a:r>
          <a:endParaRPr lang="en-US" sz="1600" kern="1200" dirty="0"/>
        </a:p>
      </dsp:txBody>
      <dsp:txXfrm>
        <a:off x="49588" y="3324540"/>
        <a:ext cx="1781792" cy="6906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14A79-1BEB-D74E-9243-8B9E08F878B7}">
      <dsp:nvSpPr>
        <dsp:cNvPr id="0" name=""/>
        <dsp:cNvSpPr/>
      </dsp:nvSpPr>
      <dsp:spPr>
        <a:xfrm>
          <a:off x="3817" y="241222"/>
          <a:ext cx="1140990" cy="812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Natural Variability Uncertainty</a:t>
          </a:r>
          <a:endParaRPr lang="en-US" sz="1500" kern="1200" dirty="0"/>
        </a:p>
      </dsp:txBody>
      <dsp:txXfrm>
        <a:off x="27628" y="265033"/>
        <a:ext cx="1093368" cy="765333"/>
      </dsp:txXfrm>
    </dsp:sp>
    <dsp:sp modelId="{CAC5D0C7-7F43-424A-8E27-467EB2155F57}">
      <dsp:nvSpPr>
        <dsp:cNvPr id="0" name=""/>
        <dsp:cNvSpPr/>
      </dsp:nvSpPr>
      <dsp:spPr>
        <a:xfrm>
          <a:off x="1258907" y="506217"/>
          <a:ext cx="241890" cy="2829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258907" y="562810"/>
        <a:ext cx="169323" cy="169779"/>
      </dsp:txXfrm>
    </dsp:sp>
    <dsp:sp modelId="{C1C6232D-E8F3-9845-B752-822D70C1526E}">
      <dsp:nvSpPr>
        <dsp:cNvPr id="0" name=""/>
        <dsp:cNvSpPr/>
      </dsp:nvSpPr>
      <dsp:spPr>
        <a:xfrm>
          <a:off x="1601204" y="241222"/>
          <a:ext cx="1140990" cy="812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Observing System Uncertainty</a:t>
          </a:r>
          <a:endParaRPr lang="en-US" sz="1500" kern="1200" dirty="0"/>
        </a:p>
      </dsp:txBody>
      <dsp:txXfrm>
        <a:off x="1625015" y="265033"/>
        <a:ext cx="1093368" cy="765333"/>
      </dsp:txXfrm>
    </dsp:sp>
    <dsp:sp modelId="{F7009D0F-DE57-9B40-BD47-39D106741C32}">
      <dsp:nvSpPr>
        <dsp:cNvPr id="0" name=""/>
        <dsp:cNvSpPr/>
      </dsp:nvSpPr>
      <dsp:spPr>
        <a:xfrm>
          <a:off x="2856294" y="506217"/>
          <a:ext cx="241890" cy="2829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856294" y="562810"/>
        <a:ext cx="169323" cy="169779"/>
      </dsp:txXfrm>
    </dsp:sp>
    <dsp:sp modelId="{BEF5E9DC-A0B0-2F41-8ED5-DACC12CF966E}">
      <dsp:nvSpPr>
        <dsp:cNvPr id="0" name=""/>
        <dsp:cNvSpPr/>
      </dsp:nvSpPr>
      <dsp:spPr>
        <a:xfrm>
          <a:off x="3198591" y="241222"/>
          <a:ext cx="1140990" cy="812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Societal Decision</a:t>
          </a:r>
          <a:endParaRPr lang="en-US" sz="1500" kern="1200" dirty="0"/>
        </a:p>
      </dsp:txBody>
      <dsp:txXfrm>
        <a:off x="3222402" y="265033"/>
        <a:ext cx="1093368" cy="7653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5A632-2583-314D-82FC-D6448919CFA6}">
      <dsp:nvSpPr>
        <dsp:cNvPr id="0" name=""/>
        <dsp:cNvSpPr/>
      </dsp:nvSpPr>
      <dsp:spPr>
        <a:xfrm>
          <a:off x="76140" y="1934"/>
          <a:ext cx="1295519" cy="719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BAU Emissions</a:t>
          </a:r>
          <a:endParaRPr lang="en-US" sz="1900" kern="1200" dirty="0"/>
        </a:p>
      </dsp:txBody>
      <dsp:txXfrm>
        <a:off x="97220" y="23014"/>
        <a:ext cx="1253359" cy="677572"/>
      </dsp:txXfrm>
    </dsp:sp>
    <dsp:sp modelId="{C77E8E1B-15A2-0449-B723-79A356187228}">
      <dsp:nvSpPr>
        <dsp:cNvPr id="0" name=""/>
        <dsp:cNvSpPr/>
      </dsp:nvSpPr>
      <dsp:spPr>
        <a:xfrm rot="5400000">
          <a:off x="588950" y="739660"/>
          <a:ext cx="269899" cy="323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626736" y="766650"/>
        <a:ext cx="194327" cy="188929"/>
      </dsp:txXfrm>
    </dsp:sp>
    <dsp:sp modelId="{D70F77A7-D0C6-FD45-9727-7BBCA3CF2AE3}">
      <dsp:nvSpPr>
        <dsp:cNvPr id="0" name=""/>
        <dsp:cNvSpPr/>
      </dsp:nvSpPr>
      <dsp:spPr>
        <a:xfrm>
          <a:off x="76140" y="1081533"/>
          <a:ext cx="1295519" cy="719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Climate Sensitivity</a:t>
          </a:r>
          <a:endParaRPr lang="en-US" sz="1900" kern="1200" dirty="0"/>
        </a:p>
      </dsp:txBody>
      <dsp:txXfrm>
        <a:off x="97220" y="1102613"/>
        <a:ext cx="1253359" cy="677572"/>
      </dsp:txXfrm>
    </dsp:sp>
    <dsp:sp modelId="{1B5B0FB6-37F7-A44A-A1D0-9040B1625D54}">
      <dsp:nvSpPr>
        <dsp:cNvPr id="0" name=""/>
        <dsp:cNvSpPr/>
      </dsp:nvSpPr>
      <dsp:spPr>
        <a:xfrm rot="5400000">
          <a:off x="588950" y="1819260"/>
          <a:ext cx="269899" cy="323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626736" y="1846250"/>
        <a:ext cx="194327" cy="188929"/>
      </dsp:txXfrm>
    </dsp:sp>
    <dsp:sp modelId="{FC9D8CF1-F8FB-B746-9AA3-E21295C74EFC}">
      <dsp:nvSpPr>
        <dsp:cNvPr id="0" name=""/>
        <dsp:cNvSpPr/>
      </dsp:nvSpPr>
      <dsp:spPr>
        <a:xfrm>
          <a:off x="76140" y="2161133"/>
          <a:ext cx="1295519" cy="719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Climate Change</a:t>
          </a:r>
          <a:endParaRPr lang="en-US" sz="1900" kern="1200" dirty="0"/>
        </a:p>
      </dsp:txBody>
      <dsp:txXfrm>
        <a:off x="97220" y="2182213"/>
        <a:ext cx="1253359" cy="677572"/>
      </dsp:txXfrm>
    </dsp:sp>
    <dsp:sp modelId="{F04064BA-3D11-2E4D-9379-9DE5FD64627A}">
      <dsp:nvSpPr>
        <dsp:cNvPr id="0" name=""/>
        <dsp:cNvSpPr/>
      </dsp:nvSpPr>
      <dsp:spPr>
        <a:xfrm rot="5400000">
          <a:off x="588224" y="2899826"/>
          <a:ext cx="271350" cy="323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626736" y="2926091"/>
        <a:ext cx="194327" cy="189945"/>
      </dsp:txXfrm>
    </dsp:sp>
    <dsp:sp modelId="{9316260A-0DFC-BB4A-8124-E029D7C38696}">
      <dsp:nvSpPr>
        <dsp:cNvPr id="0" name=""/>
        <dsp:cNvSpPr/>
      </dsp:nvSpPr>
      <dsp:spPr>
        <a:xfrm>
          <a:off x="76140" y="3242667"/>
          <a:ext cx="1295519" cy="719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Economic Impacts</a:t>
          </a:r>
          <a:endParaRPr lang="en-US" sz="1900" kern="1200" dirty="0"/>
        </a:p>
      </dsp:txBody>
      <dsp:txXfrm>
        <a:off x="97220" y="3263747"/>
        <a:ext cx="1253359" cy="6775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5A632-2583-314D-82FC-D6448919CFA6}">
      <dsp:nvSpPr>
        <dsp:cNvPr id="0" name=""/>
        <dsp:cNvSpPr/>
      </dsp:nvSpPr>
      <dsp:spPr>
        <a:xfrm>
          <a:off x="28102" y="1971"/>
          <a:ext cx="1824764" cy="733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Reduced Emissions</a:t>
          </a:r>
          <a:endParaRPr lang="en-US" sz="1600" kern="1200" dirty="0"/>
        </a:p>
      </dsp:txBody>
      <dsp:txXfrm>
        <a:off x="49588" y="23457"/>
        <a:ext cx="1781792" cy="690601"/>
      </dsp:txXfrm>
    </dsp:sp>
    <dsp:sp modelId="{C77E8E1B-15A2-0449-B723-79A356187228}">
      <dsp:nvSpPr>
        <dsp:cNvPr id="0" name=""/>
        <dsp:cNvSpPr/>
      </dsp:nvSpPr>
      <dsp:spPr>
        <a:xfrm rot="5400000">
          <a:off x="802939" y="753885"/>
          <a:ext cx="275090" cy="3301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841453" y="781394"/>
        <a:ext cx="198064" cy="192563"/>
      </dsp:txXfrm>
    </dsp:sp>
    <dsp:sp modelId="{D70F77A7-D0C6-FD45-9727-7BBCA3CF2AE3}">
      <dsp:nvSpPr>
        <dsp:cNvPr id="0" name=""/>
        <dsp:cNvSpPr/>
      </dsp:nvSpPr>
      <dsp:spPr>
        <a:xfrm>
          <a:off x="28102" y="1102332"/>
          <a:ext cx="1824764" cy="733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Climate Sensitivity</a:t>
          </a:r>
          <a:endParaRPr lang="en-US" sz="1600" kern="1200" dirty="0"/>
        </a:p>
      </dsp:txBody>
      <dsp:txXfrm>
        <a:off x="49588" y="1123818"/>
        <a:ext cx="1781792" cy="690601"/>
      </dsp:txXfrm>
    </dsp:sp>
    <dsp:sp modelId="{1B5B0FB6-37F7-A44A-A1D0-9040B1625D54}">
      <dsp:nvSpPr>
        <dsp:cNvPr id="0" name=""/>
        <dsp:cNvSpPr/>
      </dsp:nvSpPr>
      <dsp:spPr>
        <a:xfrm rot="5400000">
          <a:off x="802939" y="1854245"/>
          <a:ext cx="275090" cy="3301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841453" y="1881754"/>
        <a:ext cx="198064" cy="192563"/>
      </dsp:txXfrm>
    </dsp:sp>
    <dsp:sp modelId="{FC9D8CF1-F8FB-B746-9AA3-E21295C74EFC}">
      <dsp:nvSpPr>
        <dsp:cNvPr id="0" name=""/>
        <dsp:cNvSpPr/>
      </dsp:nvSpPr>
      <dsp:spPr>
        <a:xfrm>
          <a:off x="28102" y="2202693"/>
          <a:ext cx="1824764" cy="733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Reduced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Climate Change</a:t>
          </a:r>
          <a:endParaRPr lang="en-US" sz="1600" kern="1200" dirty="0"/>
        </a:p>
      </dsp:txBody>
      <dsp:txXfrm>
        <a:off x="49588" y="2224179"/>
        <a:ext cx="1781792" cy="690601"/>
      </dsp:txXfrm>
    </dsp:sp>
    <dsp:sp modelId="{F04064BA-3D11-2E4D-9379-9DE5FD64627A}">
      <dsp:nvSpPr>
        <dsp:cNvPr id="0" name=""/>
        <dsp:cNvSpPr/>
      </dsp:nvSpPr>
      <dsp:spPr>
        <a:xfrm rot="5400000">
          <a:off x="802939" y="2954606"/>
          <a:ext cx="275090" cy="3301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841453" y="2982115"/>
        <a:ext cx="198064" cy="192563"/>
      </dsp:txXfrm>
    </dsp:sp>
    <dsp:sp modelId="{9316260A-0DFC-BB4A-8124-E029D7C38696}">
      <dsp:nvSpPr>
        <dsp:cNvPr id="0" name=""/>
        <dsp:cNvSpPr/>
      </dsp:nvSpPr>
      <dsp:spPr>
        <a:xfrm>
          <a:off x="28102" y="3303054"/>
          <a:ext cx="1824764" cy="733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Reduced Economic Impacts</a:t>
          </a:r>
          <a:endParaRPr lang="en-US" sz="1600" kern="1200" dirty="0"/>
        </a:p>
      </dsp:txBody>
      <dsp:txXfrm>
        <a:off x="49588" y="3324540"/>
        <a:ext cx="1781792" cy="690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80F5A-1864-0D41-8928-B44E3B1294D2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01E70-5719-2D4C-A93E-C744C96B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6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34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0884" indent="-277263" defTabSz="91034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9053" indent="-221811" defTabSz="91034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2674" indent="-221811" defTabSz="91034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6295" indent="-221811" defTabSz="91034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9916" indent="-221811" defTabSz="91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3538" indent="-221811" defTabSz="91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7159" indent="-221811" defTabSz="91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0780" indent="-221811" defTabSz="91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B41196-1581-F447-9A99-5AB3A0801754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34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0884" indent="-277263" defTabSz="91034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9053" indent="-221811" defTabSz="91034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2674" indent="-221811" defTabSz="91034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6295" indent="-221811" defTabSz="91034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9916" indent="-221811" defTabSz="91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3538" indent="-221811" defTabSz="91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7159" indent="-221811" defTabSz="91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0780" indent="-221811" defTabSz="91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E6EF2B-5321-5E4F-9F34-60EFF28A0221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34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0884" indent="-277263" defTabSz="91034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9053" indent="-221811" defTabSz="91034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2674" indent="-221811" defTabSz="91034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6295" indent="-221811" defTabSz="91034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9916" indent="-221811" defTabSz="91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3538" indent="-221811" defTabSz="91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7159" indent="-221811" defTabSz="91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0780" indent="-221811" defTabSz="91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E6EF2B-5321-5E4F-9F34-60EFF28A0221}" type="slidenum">
              <a:rPr lang="en-US" sz="1200" b="0">
                <a:solidFill>
                  <a:srgbClr val="000000"/>
                </a:solidFill>
              </a:rPr>
              <a:pPr/>
              <a:t>19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4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08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324600"/>
            <a:ext cx="9144000" cy="304800"/>
          </a:xfr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195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larr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558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7500" y="152400"/>
            <a:ext cx="6629400" cy="533400"/>
          </a:xfr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3600" b="0" kern="1200" cap="none" spc="150" baseline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17500" y="1654630"/>
            <a:ext cx="5181600" cy="381000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5638800" y="4572000"/>
            <a:ext cx="3505200" cy="1981200"/>
          </a:xfrm>
        </p:spPr>
        <p:txBody>
          <a:bodyPr/>
          <a:lstStyle>
            <a:lvl1pPr algn="ctr">
              <a:buNone/>
              <a:defRPr sz="1600" b="1" baseline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317500" y="797625"/>
            <a:ext cx="8305800" cy="457200"/>
          </a:xfrm>
        </p:spPr>
        <p:txBody>
          <a:bodyPr/>
          <a:lstStyle>
            <a:lvl1pPr>
              <a:buNone/>
              <a:defRPr lang="en-US" sz="21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6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Eurostile" pitchFamily="34" charset="0"/>
                <a:ea typeface="+mn-ea"/>
                <a:cs typeface="+mn-cs"/>
              </a:defRPr>
            </a:lvl1pPr>
            <a:lvl2pPr>
              <a:buNone/>
              <a:defRPr sz="2100">
                <a:latin typeface="Eurostile" pitchFamily="34" charset="0"/>
              </a:defRPr>
            </a:lvl2pPr>
            <a:lvl3pPr>
              <a:buNone/>
              <a:defRPr sz="2100">
                <a:latin typeface="Eurostile" pitchFamily="34" charset="0"/>
              </a:defRPr>
            </a:lvl3pPr>
            <a:lvl4pPr>
              <a:buNone/>
              <a:defRPr sz="2100">
                <a:latin typeface="Eurostile" pitchFamily="34" charset="0"/>
              </a:defRPr>
            </a:lvl4pPr>
            <a:lvl5pPr>
              <a:buFont typeface="Arial" pitchFamily="34" charset="0"/>
              <a:buNone/>
              <a:defRPr sz="2100">
                <a:latin typeface="Eurostil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317500" y="1981200"/>
            <a:ext cx="7620000" cy="533400"/>
          </a:xfrm>
        </p:spPr>
        <p:txBody>
          <a:bodyPr/>
          <a:lstStyle>
            <a:lvl1pPr>
              <a:buNone/>
              <a:defRPr lang="en-US" sz="2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6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80558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larr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</p:spPr>
        <p:txBody>
          <a:bodyPr/>
          <a:lstStyle>
            <a:lvl1pPr marL="234950" indent="-234950" algn="l">
              <a:defRPr lang="en-US" sz="3600" b="0" kern="1200" cap="none" spc="150" baseline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204335" y="654204"/>
            <a:ext cx="5348865" cy="457200"/>
          </a:xfrm>
        </p:spPr>
        <p:txBody>
          <a:bodyPr anchor="ctr"/>
          <a:lstStyle>
            <a:lvl1pPr marL="0" indent="0" algn="l" rtl="0" eaLnBrk="1" fontAlgn="base" hangingPunct="1">
              <a:spcBef>
                <a:spcPts val="300"/>
              </a:spcBef>
              <a:spcAft>
                <a:spcPct val="0"/>
              </a:spcAft>
              <a:buNone/>
              <a:defRPr 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6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6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Hea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91000"/>
            <a:ext cx="8610600" cy="533400"/>
          </a:xfrm>
        </p:spPr>
        <p:txBody>
          <a:bodyPr/>
          <a:lstStyle>
            <a:lvl1pPr marL="0" indent="0" algn="l">
              <a:buNone/>
              <a:defRPr lang="en-US" sz="2400" b="1" cap="none" baseline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33400" y="6248400"/>
            <a:ext cx="8613648" cy="304800"/>
          </a:xfrm>
        </p:spPr>
        <p:txBody>
          <a:bodyPr anchor="ctr"/>
          <a:lstStyle>
            <a:lvl1pPr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07404" y="3036425"/>
            <a:ext cx="8684195" cy="457200"/>
          </a:xfrm>
        </p:spPr>
        <p:txBody>
          <a:bodyPr/>
          <a:lstStyle>
            <a:lvl1pPr marL="6350" indent="-6350" algn="l"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304800" y="4572000"/>
            <a:ext cx="8610600" cy="533400"/>
          </a:xfrm>
        </p:spPr>
        <p:txBody>
          <a:bodyPr/>
          <a:lstStyle>
            <a:lvl1pPr algn="l">
              <a:buNone/>
              <a:defRPr sz="2000" b="1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31891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0" y="762000"/>
            <a:ext cx="9144000" cy="5410200"/>
          </a:xfrm>
        </p:spPr>
        <p:txBody>
          <a:bodyPr/>
          <a:lstStyle>
            <a:lvl1pPr>
              <a:spcBef>
                <a:spcPts val="300"/>
              </a:spcBef>
              <a:buSzPct val="100000"/>
              <a:buFont typeface="Arial" pitchFamily="34" charset="0"/>
              <a:buChar char="•"/>
              <a:defRPr sz="2400"/>
            </a:lvl1pPr>
            <a:lvl2pPr>
              <a:spcBef>
                <a:spcPts val="300"/>
              </a:spcBef>
              <a:defRPr sz="2200"/>
            </a:lvl2pPr>
            <a:lvl3pPr>
              <a:spcBef>
                <a:spcPts val="300"/>
              </a:spcBef>
              <a:defRPr sz="2000"/>
            </a:lvl3pPr>
            <a:lvl4pPr>
              <a:spcBef>
                <a:spcPts val="200"/>
              </a:spcBef>
              <a:defRPr sz="1800"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33400" y="6248400"/>
            <a:ext cx="8613648" cy="304800"/>
          </a:xfrm>
        </p:spPr>
        <p:txBody>
          <a:bodyPr anchor="ctr"/>
          <a:lstStyle>
            <a:lvl1pPr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58271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0" y="762000"/>
            <a:ext cx="9144000" cy="5410200"/>
          </a:xfrm>
        </p:spPr>
        <p:txBody>
          <a:bodyPr/>
          <a:lstStyle>
            <a:lvl1pPr>
              <a:spcBef>
                <a:spcPts val="300"/>
              </a:spcBef>
              <a:buSzPct val="100000"/>
              <a:buFont typeface="Arial" pitchFamily="34" charset="0"/>
              <a:buChar char="•"/>
              <a:defRPr sz="2400"/>
            </a:lvl1pPr>
            <a:lvl2pPr>
              <a:spcBef>
                <a:spcPts val="300"/>
              </a:spcBef>
              <a:defRPr sz="2200"/>
            </a:lvl2pPr>
            <a:lvl3pPr>
              <a:spcBef>
                <a:spcPts val="300"/>
              </a:spcBef>
              <a:defRPr sz="2000"/>
            </a:lvl3pPr>
            <a:lvl4pPr>
              <a:spcBef>
                <a:spcPts val="200"/>
              </a:spcBef>
              <a:defRPr sz="1800"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33400" y="6248400"/>
            <a:ext cx="8613648" cy="304800"/>
          </a:xfrm>
        </p:spPr>
        <p:txBody>
          <a:bodyPr anchor="ctr"/>
          <a:lstStyle>
            <a:lvl1pPr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7414" y="25400"/>
            <a:ext cx="6784848" cy="68580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8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802372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495300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2347414" y="25400"/>
            <a:ext cx="6784848" cy="68580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8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7320064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Blue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472440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2347414" y="25400"/>
            <a:ext cx="6784848" cy="68580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8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831644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60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0" y="762000"/>
            <a:ext cx="9144000" cy="5410200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buSzPct val="100000"/>
              <a:buFont typeface="Arial" pitchFamily="34" charset="0"/>
              <a:buChar char="•"/>
              <a:defRPr sz="2400"/>
            </a:lvl1pPr>
            <a:lvl2pPr>
              <a:spcBef>
                <a:spcPts val="300"/>
              </a:spcBef>
              <a:defRPr sz="2200"/>
            </a:lvl2pPr>
            <a:lvl3pPr>
              <a:spcBef>
                <a:spcPts val="300"/>
              </a:spcBef>
              <a:defRPr sz="2000"/>
            </a:lvl3pPr>
            <a:lvl4pPr>
              <a:spcBef>
                <a:spcPts val="200"/>
              </a:spcBef>
              <a:defRPr sz="1800"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33400" y="6248400"/>
            <a:ext cx="8613648" cy="304800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7913" y="0"/>
            <a:ext cx="6784975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46578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0" y="762000"/>
            <a:ext cx="9144000" cy="5410200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buSzPct val="100000"/>
              <a:buFont typeface="Arial" pitchFamily="34" charset="0"/>
              <a:buChar char="•"/>
              <a:defRPr sz="2400"/>
            </a:lvl1pPr>
            <a:lvl2pPr>
              <a:spcBef>
                <a:spcPts val="300"/>
              </a:spcBef>
              <a:defRPr sz="2200"/>
            </a:lvl2pPr>
            <a:lvl3pPr>
              <a:spcBef>
                <a:spcPts val="300"/>
              </a:spcBef>
              <a:defRPr sz="2000"/>
            </a:lvl3pPr>
            <a:lvl4pPr>
              <a:spcBef>
                <a:spcPts val="200"/>
              </a:spcBef>
              <a:defRPr sz="1800"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33400" y="6248400"/>
            <a:ext cx="8613648" cy="304800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7913" y="0"/>
            <a:ext cx="6784975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34852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0" y="762000"/>
            <a:ext cx="9144000" cy="5410200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buSzPct val="100000"/>
              <a:buFont typeface="Arial" pitchFamily="34" charset="0"/>
              <a:buChar char="•"/>
              <a:defRPr sz="2400"/>
            </a:lvl1pPr>
            <a:lvl2pPr>
              <a:spcBef>
                <a:spcPts val="300"/>
              </a:spcBef>
              <a:defRPr sz="2200"/>
            </a:lvl2pPr>
            <a:lvl3pPr>
              <a:spcBef>
                <a:spcPts val="300"/>
              </a:spcBef>
              <a:defRPr sz="2000"/>
            </a:lvl3pPr>
            <a:lvl4pPr>
              <a:spcBef>
                <a:spcPts val="200"/>
              </a:spcBef>
              <a:defRPr sz="1800"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33400" y="6248400"/>
            <a:ext cx="8613648" cy="304800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7913" y="0"/>
            <a:ext cx="6784975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93478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0" y="762000"/>
            <a:ext cx="9144000" cy="5410200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buSzPct val="100000"/>
              <a:buFont typeface="Arial" pitchFamily="34" charset="0"/>
              <a:buChar char="•"/>
              <a:defRPr sz="2400"/>
            </a:lvl1pPr>
            <a:lvl2pPr>
              <a:spcBef>
                <a:spcPts val="300"/>
              </a:spcBef>
              <a:defRPr sz="2200"/>
            </a:lvl2pPr>
            <a:lvl3pPr>
              <a:spcBef>
                <a:spcPts val="300"/>
              </a:spcBef>
              <a:defRPr sz="2000"/>
            </a:lvl3pPr>
            <a:lvl4pPr>
              <a:spcBef>
                <a:spcPts val="200"/>
              </a:spcBef>
              <a:defRPr sz="1800"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33400" y="6248400"/>
            <a:ext cx="8613648" cy="304800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7913" y="0"/>
            <a:ext cx="6784975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67373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91525" y="6551613"/>
            <a:ext cx="481013" cy="306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C325C6E-EB8B-9A45-84A1-F26929467F35}" type="slidenum">
              <a:rPr lang="en-US" sz="2400" b="1"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86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324600"/>
            <a:ext cx="9144000" cy="304800"/>
          </a:xfr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12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CE7CD-C77A-4195-BFCE-99A25B62B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851650" cy="5302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588" y="1117217"/>
            <a:ext cx="7845425" cy="5137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9EB94-F5EB-46F5-BAB3-74E530CE2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E00F8-7501-42BD-AB1A-C2C2859E2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0" y="131763"/>
            <a:ext cx="6851650" cy="5302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613" y="1290638"/>
            <a:ext cx="3846512" cy="5137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290638"/>
            <a:ext cx="3846513" cy="5137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34E05-AD9A-4B61-AE20-587C95D94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8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C0E5-70C2-48DC-A87B-4839CBA46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0" y="131763"/>
            <a:ext cx="6851650" cy="5302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26B1B-CA26-47A2-9FD5-206ABBFA3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8DA14-3DD2-4903-87F0-0E7416242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17479-95D7-4890-8FB1-765F992CE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0521-26EA-4FF5-8CE2-B51D84A9E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0" y="131763"/>
            <a:ext cx="6851650" cy="5302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6588" y="1117217"/>
            <a:ext cx="7845425" cy="5137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0CD6E-9370-48D3-9968-4B4A654D2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131763"/>
            <a:ext cx="1960563" cy="62960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613" y="131763"/>
            <a:ext cx="5732462" cy="6296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F614F-F85A-450A-992B-16DFF2F7E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63613" y="131763"/>
            <a:ext cx="7845425" cy="6296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19FC9-835A-4CE5-887E-3DDB20C83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324600"/>
            <a:ext cx="9144000" cy="3048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605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0" y="685800"/>
            <a:ext cx="9144000" cy="5638800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buSzPct val="100000"/>
              <a:buFont typeface="Arial" pitchFamily="34" charset="0"/>
              <a:buChar char="•"/>
              <a:defRPr sz="2400"/>
            </a:lvl1pPr>
            <a:lvl2pPr>
              <a:spcBef>
                <a:spcPts val="300"/>
              </a:spcBef>
              <a:defRPr sz="2000"/>
            </a:lvl2pPr>
            <a:lvl3pPr>
              <a:spcBef>
                <a:spcPts val="300"/>
              </a:spcBef>
              <a:defRPr sz="1800"/>
            </a:lvl3pPr>
            <a:lvl4pPr>
              <a:spcBef>
                <a:spcPts val="200"/>
              </a:spcBef>
              <a:defRPr sz="1600"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324600"/>
            <a:ext cx="9143999" cy="3048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39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83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0" y="762000"/>
            <a:ext cx="9144000" cy="5410200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buSzPct val="100000"/>
              <a:buFont typeface="Arial" pitchFamily="34" charset="0"/>
              <a:buChar char="•"/>
              <a:defRPr sz="2400"/>
            </a:lvl1pPr>
            <a:lvl2pPr>
              <a:spcBef>
                <a:spcPts val="300"/>
              </a:spcBef>
              <a:defRPr sz="2200"/>
            </a:lvl2pPr>
            <a:lvl3pPr>
              <a:spcBef>
                <a:spcPts val="300"/>
              </a:spcBef>
              <a:defRPr sz="2000"/>
            </a:lvl3pPr>
            <a:lvl4pPr>
              <a:spcBef>
                <a:spcPts val="200"/>
              </a:spcBef>
              <a:defRPr sz="1800"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33400" y="6248400"/>
            <a:ext cx="8613648" cy="304800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7414" y="25400"/>
            <a:ext cx="6784848" cy="68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600"/>
              </a:lnSpc>
              <a:defRPr sz="28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172556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4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6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0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2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0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0.xml"/><Relationship Id="rId16" Type="http://schemas.openxmlformats.org/officeDocument/2006/relationships/theme" Target="../theme/theme3.xml"/><Relationship Id="rId17" Type="http://schemas.openxmlformats.org/officeDocument/2006/relationships/image" Target="../media/image3.jpeg"/><Relationship Id="rId18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052"/>
            <a:ext cx="8229600" cy="4956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BDB4-F143-E540-A943-6DDF30DB86D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9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2"/>
          <p:cNvSpPr>
            <a:spLocks noChangeArrowheads="1"/>
          </p:cNvSpPr>
          <p:nvPr/>
        </p:nvSpPr>
        <p:spPr bwMode="auto">
          <a:xfrm>
            <a:off x="0" y="6248400"/>
            <a:ext cx="9144000" cy="3048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802688" y="6611938"/>
            <a:ext cx="341312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B09DDCC-3770-B842-B0E9-589FE655A806}" type="slidenum">
              <a:rPr lang="en-US" sz="1000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75781" name="Rectangle 14"/>
          <p:cNvSpPr>
            <a:spLocks noChangeArrowheads="1"/>
          </p:cNvSpPr>
          <p:nvPr/>
        </p:nvSpPr>
        <p:spPr bwMode="auto">
          <a:xfrm rot="10800000">
            <a:off x="0" y="644525"/>
            <a:ext cx="9144000" cy="46038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64000">
                <a:srgbClr val="0033CC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5782" name="Picture 10" descr="blue_white_bord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5538"/>
            <a:ext cx="4572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Title Placeholder 18"/>
          <p:cNvSpPr>
            <a:spLocks noGrp="1"/>
          </p:cNvSpPr>
          <p:nvPr>
            <p:ph type="title"/>
          </p:nvPr>
        </p:nvSpPr>
        <p:spPr bwMode="auto">
          <a:xfrm>
            <a:off x="2347913" y="0"/>
            <a:ext cx="67849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a Slide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ヒラギノ角ゴ Pro W3" charset="-128"/>
          <a:cs typeface="ヒラギノ角ゴ Pro W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ts val="300"/>
        </a:spcBef>
        <a:spcAft>
          <a:spcPct val="0"/>
        </a:spcAft>
        <a:buChar char="•"/>
        <a:defRPr lang="en-US" sz="2400" dirty="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692150" indent="-234950" algn="l" rtl="0" eaLnBrk="0" fontAlgn="base" hangingPunct="0">
        <a:spcBef>
          <a:spcPts val="300"/>
        </a:spcBef>
        <a:spcAft>
          <a:spcPct val="0"/>
        </a:spcAft>
        <a:buChar char="–"/>
        <a:defRPr lang="en-US" sz="2200" dirty="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SzPct val="80000"/>
        <a:buFont typeface="Wingdings" charset="0"/>
        <a:buChar char="§"/>
        <a:defRPr lang="en-US" sz="2000" dirty="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dirty="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4pPr>
      <a:lvl5pPr marL="1601788" indent="-228600" algn="l" rtl="0" eaLnBrk="0" fontAlgn="base" hangingPunct="0">
        <a:spcBef>
          <a:spcPts val="300"/>
        </a:spcBef>
        <a:spcAft>
          <a:spcPct val="0"/>
        </a:spcAft>
        <a:defRPr lang="en-US" sz="2000" dirty="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 t="11644" r="12241" b="14793"/>
          <a:stretch>
            <a:fillRect/>
          </a:stretch>
        </p:blipFill>
        <p:spPr bwMode="auto">
          <a:xfrm>
            <a:off x="0" y="846138"/>
            <a:ext cx="9144000" cy="60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14" name="Rectangle 2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1499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fld id="{77DED4F8-70B6-4FEC-8637-BB6DB85BD4F5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938"/>
            <a:ext cx="9144000" cy="822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30" name="Picture 20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89925" y="98425"/>
            <a:ext cx="7747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ransition xmlns:p14="http://schemas.microsoft.com/office/powerpoint/2010/main"/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282575" indent="-282575" algn="l" rtl="0" eaLnBrk="1" fontAlgn="base" hangingPunct="1">
        <a:spcBef>
          <a:spcPct val="3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239713" algn="l" rtl="0" eaLnBrk="1" fontAlgn="base" hangingPunct="1">
        <a:spcBef>
          <a:spcPct val="30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917575" indent="-166688" algn="l" rtl="0" eaLnBrk="1" fontAlgn="base" hangingPunct="1">
        <a:spcBef>
          <a:spcPct val="3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5713" indent="-223838" algn="l" rtl="0" eaLnBrk="1" fontAlgn="base" hangingPunct="1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593850" indent="-223838" algn="l" rtl="0" eaLnBrk="1" fontAlgn="base" hangingPunct="1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51050" indent="-223838" algn="l" rtl="0" eaLnBrk="1" fontAlgn="base" hangingPunct="1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508250" indent="-223838" algn="l" rtl="0" eaLnBrk="1" fontAlgn="base" hangingPunct="1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965450" indent="-223838" algn="l" rtl="0" eaLnBrk="1" fontAlgn="base" hangingPunct="1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422650" indent="-223838" algn="l" rtl="0" eaLnBrk="1" fontAlgn="base" hangingPunct="1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6.xml"/><Relationship Id="rId12" Type="http://schemas.openxmlformats.org/officeDocument/2006/relationships/diagramData" Target="../diagrams/data7.xml"/><Relationship Id="rId13" Type="http://schemas.openxmlformats.org/officeDocument/2006/relationships/diagramLayout" Target="../diagrams/layout7.xml"/><Relationship Id="rId14" Type="http://schemas.openxmlformats.org/officeDocument/2006/relationships/diagramQuickStyle" Target="../diagrams/quickStyle7.xml"/><Relationship Id="rId15" Type="http://schemas.openxmlformats.org/officeDocument/2006/relationships/diagramColors" Target="../diagrams/colors7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9.xml"/><Relationship Id="rId20" Type="http://schemas.openxmlformats.org/officeDocument/2006/relationships/diagramColors" Target="../diagrams/colors11.xml"/><Relationship Id="rId21" Type="http://schemas.microsoft.com/office/2007/relationships/diagramDrawing" Target="../diagrams/drawing11.xml"/><Relationship Id="rId10" Type="http://schemas.openxmlformats.org/officeDocument/2006/relationships/diagramColors" Target="../diagrams/colors9.xml"/><Relationship Id="rId11" Type="http://schemas.microsoft.com/office/2007/relationships/diagramDrawing" Target="../diagrams/drawing9.xml"/><Relationship Id="rId12" Type="http://schemas.openxmlformats.org/officeDocument/2006/relationships/diagramData" Target="../diagrams/data10.xml"/><Relationship Id="rId13" Type="http://schemas.openxmlformats.org/officeDocument/2006/relationships/diagramLayout" Target="../diagrams/layout10.xml"/><Relationship Id="rId14" Type="http://schemas.openxmlformats.org/officeDocument/2006/relationships/diagramQuickStyle" Target="../diagrams/quickStyle10.xml"/><Relationship Id="rId15" Type="http://schemas.openxmlformats.org/officeDocument/2006/relationships/diagramColors" Target="../diagrams/colors10.xml"/><Relationship Id="rId16" Type="http://schemas.microsoft.com/office/2007/relationships/diagramDrawing" Target="../diagrams/drawing10.xml"/><Relationship Id="rId17" Type="http://schemas.openxmlformats.org/officeDocument/2006/relationships/diagramData" Target="../diagrams/data11.xml"/><Relationship Id="rId18" Type="http://schemas.openxmlformats.org/officeDocument/2006/relationships/diagramLayout" Target="../diagrams/layout11.xml"/><Relationship Id="rId19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8.xml"/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diagramData" Target="../diagrams/data9.xml"/><Relationship Id="rId8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8.emf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584" y="364332"/>
            <a:ext cx="815205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Climate Change Accuracy: </a:t>
            </a:r>
            <a:br>
              <a:rPr lang="en-US" dirty="0" smtClean="0"/>
            </a:br>
            <a:r>
              <a:rPr lang="en-US" dirty="0" smtClean="0"/>
              <a:t>Requirements and Economic Value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87" y="1910634"/>
            <a:ext cx="8557263" cy="2673350"/>
          </a:xfrm>
        </p:spPr>
        <p:txBody>
          <a:bodyPr>
            <a:noAutofit/>
          </a:bodyPr>
          <a:lstStyle/>
          <a:p>
            <a:r>
              <a:rPr lang="en-US" sz="2000" i="1" dirty="0" smtClean="0"/>
              <a:t>Bruce Wielicki, NASA Langley </a:t>
            </a:r>
          </a:p>
          <a:p>
            <a:r>
              <a:rPr lang="en-US" sz="2000" i="1" dirty="0" smtClean="0"/>
              <a:t>Roger Cooke, Resources for the Future</a:t>
            </a:r>
          </a:p>
          <a:p>
            <a:r>
              <a:rPr lang="en-US" sz="2000" i="1" dirty="0" smtClean="0"/>
              <a:t>Rosemary Baize, NASA Langley</a:t>
            </a:r>
          </a:p>
          <a:p>
            <a:r>
              <a:rPr lang="en-US" sz="2000" i="1" dirty="0" smtClean="0"/>
              <a:t>Martin </a:t>
            </a:r>
            <a:r>
              <a:rPr lang="en-US" sz="2000" i="1" dirty="0" err="1" smtClean="0"/>
              <a:t>Mlynczak</a:t>
            </a:r>
            <a:r>
              <a:rPr lang="en-US" sz="2000" i="1" dirty="0" smtClean="0"/>
              <a:t>, NASA Langley</a:t>
            </a:r>
          </a:p>
          <a:p>
            <a:r>
              <a:rPr lang="en-US" sz="2000" i="1" dirty="0" err="1" smtClean="0"/>
              <a:t>Constantin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Lukashin</a:t>
            </a:r>
            <a:r>
              <a:rPr lang="en-US" sz="2000" i="1" dirty="0" smtClean="0"/>
              <a:t>, NASA Langley</a:t>
            </a:r>
          </a:p>
          <a:p>
            <a:r>
              <a:rPr lang="en-US" sz="2000" i="1" dirty="0" smtClean="0"/>
              <a:t>Kurt </a:t>
            </a:r>
            <a:r>
              <a:rPr lang="en-US" sz="2000" i="1" dirty="0" err="1" smtClean="0"/>
              <a:t>Thome</a:t>
            </a:r>
            <a:r>
              <a:rPr lang="en-US" sz="2000" i="1" dirty="0" smtClean="0"/>
              <a:t>, NASA GSFC</a:t>
            </a:r>
          </a:p>
          <a:p>
            <a:endParaRPr lang="en-US" dirty="0"/>
          </a:p>
          <a:p>
            <a:r>
              <a:rPr lang="en-US" sz="2000" b="1" dirty="0" smtClean="0">
                <a:solidFill>
                  <a:schemeClr val="tx1"/>
                </a:solidFill>
              </a:rPr>
              <a:t>GOESS 3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2000" b="1" dirty="0" smtClean="0">
                <a:solidFill>
                  <a:schemeClr val="tx1"/>
                </a:solidFill>
              </a:rPr>
              <a:t> Science and Technology Workshop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"Navigating Sustainability of a Changing Planet"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Joint Session: Linking Science, Metrics, and Observation Systems 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Norfolk, VA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March 25, 2015</a:t>
            </a:r>
          </a:p>
        </p:txBody>
      </p:sp>
    </p:spTree>
    <p:extLst>
      <p:ext uri="{BB962C8B-B14F-4D97-AF65-F5344CB8AC3E}">
        <p14:creationId xmlns:p14="http://schemas.microsoft.com/office/powerpoint/2010/main" val="113116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0" y="-23813"/>
            <a:ext cx="9144000" cy="685801"/>
          </a:xfrm>
        </p:spPr>
        <p:txBody>
          <a:bodyPr/>
          <a:lstStyle/>
          <a:p>
            <a:pPr algn="ctr"/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Accuracy Requirements of the Climate Observing System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6248400"/>
            <a:ext cx="9144000" cy="304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/>
              <a:t>Even a perfect observing system is limited by natural variability</a:t>
            </a:r>
          </a:p>
        </p:txBody>
      </p:sp>
      <p:sp>
        <p:nvSpPr>
          <p:cNvPr id="100355" name="TextBox 8"/>
          <p:cNvSpPr txBox="1">
            <a:spLocks noChangeArrowheads="1"/>
          </p:cNvSpPr>
          <p:nvPr/>
        </p:nvSpPr>
        <p:spPr bwMode="auto">
          <a:xfrm>
            <a:off x="5913438" y="1281113"/>
            <a:ext cx="32305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en-US" sz="190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035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60134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943600" y="1066800"/>
            <a:ext cx="26797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900" b="0" i="1" dirty="0" smtClean="0">
                <a:solidFill>
                  <a:srgbClr val="000000"/>
                </a:solidFill>
              </a:rPr>
              <a:t>The length of time required to detect a climate trend caused by human activities is determined by:</a:t>
            </a:r>
          </a:p>
          <a:p>
            <a:pPr eaLnBrk="1" hangingPunct="1">
              <a:defRPr/>
            </a:pPr>
            <a:endParaRPr lang="en-US" sz="1900" b="0" i="1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b="0" i="1" dirty="0" smtClean="0">
                <a:solidFill>
                  <a:srgbClr val="000000"/>
                </a:solidFill>
              </a:rPr>
              <a:t>Natural variability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1900" b="0" i="1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b="0" i="1" dirty="0" smtClean="0">
                <a:solidFill>
                  <a:srgbClr val="000000"/>
                </a:solidFill>
              </a:rPr>
              <a:t>The magnitude of human driven climate change</a:t>
            </a:r>
            <a:br>
              <a:rPr lang="en-US" sz="1900" b="0" i="1" dirty="0" smtClean="0">
                <a:solidFill>
                  <a:srgbClr val="000000"/>
                </a:solidFill>
              </a:rPr>
            </a:br>
            <a:endParaRPr lang="en-US" sz="1900" b="0" i="1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b="0" i="1" dirty="0" smtClean="0">
                <a:solidFill>
                  <a:srgbClr val="000000"/>
                </a:solidFill>
              </a:rPr>
              <a:t>The accuracy of the observing system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100358" name="TextBox 7"/>
          <p:cNvSpPr txBox="1">
            <a:spLocks noChangeArrowheads="1"/>
          </p:cNvSpPr>
          <p:nvPr/>
        </p:nvSpPr>
        <p:spPr bwMode="auto">
          <a:xfrm rot="-5400000">
            <a:off x="-1502568" y="3145631"/>
            <a:ext cx="43434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</a:rPr>
              <a:t>Uncertainty of Observable Trend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32888" cy="685800"/>
          </a:xfrm>
        </p:spPr>
        <p:txBody>
          <a:bodyPr/>
          <a:lstStyle/>
          <a:p>
            <a:pPr algn="ctr"/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Reflected Solar Accuracy and Climate Trends</a:t>
            </a:r>
          </a:p>
        </p:txBody>
      </p:sp>
      <p:pic>
        <p:nvPicPr>
          <p:cNvPr id="101378" name="Content Placeholder 3" descr="BAMS Nov 15 Figure 2b V3 with CLARREO + CERES Label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10439" r="24023" b="6784"/>
          <a:stretch>
            <a:fillRect/>
          </a:stretch>
        </p:blipFill>
        <p:spPr>
          <a:xfrm>
            <a:off x="301625" y="874713"/>
            <a:ext cx="5081588" cy="5200650"/>
          </a:xfrm>
        </p:spPr>
      </p:pic>
      <p:sp>
        <p:nvSpPr>
          <p:cNvPr id="10137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248400"/>
            <a:ext cx="9144000" cy="304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Tx/>
              <a:buNone/>
            </a:pPr>
            <a:r>
              <a:rPr sz="1600" b="1" dirty="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High accuracy is critical to more rapid understanding of climate change</a:t>
            </a:r>
          </a:p>
        </p:txBody>
      </p:sp>
      <p:sp>
        <p:nvSpPr>
          <p:cNvPr id="101380" name="TextBox 5"/>
          <p:cNvSpPr txBox="1">
            <a:spLocks noChangeArrowheads="1"/>
          </p:cNvSpPr>
          <p:nvPr/>
        </p:nvSpPr>
        <p:spPr bwMode="auto">
          <a:xfrm>
            <a:off x="5426075" y="1017588"/>
            <a:ext cx="37052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Climate Sensitivity Uncertainty </a:t>
            </a:r>
          </a:p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is a factor of 4 (IPCC, 90% conf) </a:t>
            </a:r>
          </a:p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which =</a:t>
            </a:r>
            <a:r>
              <a:rPr lang="en-US" sz="1800" b="0" i="1">
                <a:solidFill>
                  <a:srgbClr val="000000"/>
                </a:solidFill>
              </a:rPr>
              <a:t>factor of 16 uncertainty in </a:t>
            </a:r>
          </a:p>
          <a:p>
            <a:pPr eaLnBrk="1" hangingPunct="1"/>
            <a:r>
              <a:rPr lang="en-US" sz="1800" b="0" i="1">
                <a:solidFill>
                  <a:srgbClr val="000000"/>
                </a:solidFill>
              </a:rPr>
              <a:t>climate change economic impacts</a:t>
            </a:r>
          </a:p>
          <a:p>
            <a:pPr eaLnBrk="1" hangingPunct="1"/>
            <a:endParaRPr lang="en-US" sz="1800" b="0">
              <a:solidFill>
                <a:srgbClr val="000000"/>
              </a:solidFill>
            </a:endParaRPr>
          </a:p>
          <a:p>
            <a:pPr eaLnBrk="1" hangingPunct="1"/>
            <a:endParaRPr lang="en-US" sz="1800" b="0">
              <a:solidFill>
                <a:srgbClr val="000000"/>
              </a:solidFill>
            </a:endParaRPr>
          </a:p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Climate Sensitivity Uncertainty =</a:t>
            </a:r>
          </a:p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Cloud Feedback Uncertainty =</a:t>
            </a:r>
          </a:p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Low Cloud Feedback = </a:t>
            </a:r>
          </a:p>
          <a:p>
            <a:pPr eaLnBrk="1" hangingPunct="1"/>
            <a:r>
              <a:rPr lang="en-US" sz="1800" b="0" i="1">
                <a:solidFill>
                  <a:srgbClr val="000000"/>
                </a:solidFill>
              </a:rPr>
              <a:t>Changes in SW CRF/decade</a:t>
            </a:r>
          </a:p>
          <a:p>
            <a:pPr eaLnBrk="1" hangingPunct="1"/>
            <a:r>
              <a:rPr lang="en-US" sz="1800" b="0" i="1">
                <a:solidFill>
                  <a:srgbClr val="000000"/>
                </a:solidFill>
              </a:rPr>
              <a:t>(y-axis of figure)</a:t>
            </a:r>
          </a:p>
          <a:p>
            <a:pPr eaLnBrk="1" hangingPunct="1"/>
            <a:endParaRPr lang="en-US" sz="1800" b="0" i="1">
              <a:solidFill>
                <a:srgbClr val="000000"/>
              </a:solidFill>
            </a:endParaRPr>
          </a:p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Higher Accuracy Observations =</a:t>
            </a:r>
          </a:p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CLARREO reference intercal of</a:t>
            </a:r>
          </a:p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CERES = </a:t>
            </a:r>
            <a:r>
              <a:rPr lang="en-US" sz="1800" b="0" i="1">
                <a:solidFill>
                  <a:srgbClr val="000000"/>
                </a:solidFill>
              </a:rPr>
              <a:t>narrowed uncertainty</a:t>
            </a:r>
          </a:p>
          <a:p>
            <a:pPr eaLnBrk="1" hangingPunct="1"/>
            <a:r>
              <a:rPr lang="en-US" sz="1800" b="0" i="1">
                <a:solidFill>
                  <a:srgbClr val="000000"/>
                </a:solidFill>
              </a:rPr>
              <a:t>15 to 20 years earlier</a:t>
            </a:r>
          </a:p>
          <a:p>
            <a:pPr eaLnBrk="1" hangingPunct="1"/>
            <a:endParaRPr lang="en-US" sz="1800" b="0">
              <a:solidFill>
                <a:srgbClr val="000000"/>
              </a:solidFill>
            </a:endParaRPr>
          </a:p>
          <a:p>
            <a:pPr eaLnBrk="1" hangingPunct="1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01381" name="TextBox 6"/>
          <p:cNvSpPr txBox="1">
            <a:spLocks noChangeArrowheads="1"/>
          </p:cNvSpPr>
          <p:nvPr/>
        </p:nvSpPr>
        <p:spPr bwMode="auto">
          <a:xfrm>
            <a:off x="7062216" y="5913950"/>
            <a:ext cx="2133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 i="1" dirty="0">
                <a:solidFill>
                  <a:srgbClr val="000000"/>
                </a:solidFill>
              </a:rPr>
              <a:t>Wielicki et al. 2013,</a:t>
            </a:r>
          </a:p>
          <a:p>
            <a:pPr eaLnBrk="1" hangingPunct="1"/>
            <a:r>
              <a:rPr lang="en-US" sz="1400" b="0" i="1" dirty="0">
                <a:solidFill>
                  <a:srgbClr val="000000"/>
                </a:solidFill>
              </a:rPr>
              <a:t>Bulletin of the American Meteorological Society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2"/>
          <p:cNvSpPr>
            <a:spLocks noGrp="1"/>
          </p:cNvSpPr>
          <p:nvPr>
            <p:ph type="title"/>
          </p:nvPr>
        </p:nvSpPr>
        <p:spPr>
          <a:xfrm>
            <a:off x="-152400" y="0"/>
            <a:ext cx="9448800" cy="685800"/>
          </a:xfrm>
        </p:spPr>
        <p:txBody>
          <a:bodyPr/>
          <a:lstStyle/>
          <a:p>
            <a:pPr algn="ctr"/>
            <a:r>
              <a:rPr lang="en-US" sz="2600" dirty="0" smtClean="0">
                <a:latin typeface="Arial" charset="0"/>
                <a:ea typeface="ヒラギノ角ゴ Pro W3" charset="0"/>
                <a:cs typeface="ヒラギノ角ゴ Pro W3" charset="0"/>
              </a:rPr>
              <a:t>What is the right amount to invest in climate science?</a:t>
            </a:r>
            <a:endParaRPr lang="en-US" sz="26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827705" y="838200"/>
          <a:ext cx="7239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6499" name="Text Placeholder 2"/>
          <p:cNvSpPr txBox="1">
            <a:spLocks/>
          </p:cNvSpPr>
          <p:nvPr/>
        </p:nvSpPr>
        <p:spPr bwMode="auto">
          <a:xfrm>
            <a:off x="457200" y="6212683"/>
            <a:ext cx="8766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ts val="3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 Interdisciplinary Integration of Climate Science and Economics</a:t>
            </a:r>
          </a:p>
        </p:txBody>
      </p:sp>
      <p:sp>
        <p:nvSpPr>
          <p:cNvPr id="106500" name="TextBox 1"/>
          <p:cNvSpPr txBox="1">
            <a:spLocks noChangeArrowheads="1"/>
          </p:cNvSpPr>
          <p:nvPr/>
        </p:nvSpPr>
        <p:spPr bwMode="auto">
          <a:xfrm>
            <a:off x="650487" y="5470140"/>
            <a:ext cx="80310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0" i="1" dirty="0" smtClean="0">
                <a:solidFill>
                  <a:srgbClr val="000000"/>
                </a:solidFill>
              </a:rPr>
              <a:t>Cooke et al., Journal of Environment, Systems, and Decisions, July 2013,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0" i="1" dirty="0" smtClean="0">
                <a:solidFill>
                  <a:srgbClr val="000000"/>
                </a:solidFill>
              </a:rPr>
              <a:t>paper has open and free distribution online: </a:t>
            </a:r>
            <a:r>
              <a:rPr lang="fr-FR" sz="1800" b="0" i="1" dirty="0"/>
              <a:t>doi:10.1007/s10669-013-9451-8</a:t>
            </a:r>
            <a:endParaRPr lang="en-US" sz="1800" b="0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2888" cy="685800"/>
          </a:xfrm>
        </p:spPr>
        <p:txBody>
          <a:bodyPr/>
          <a:lstStyle/>
          <a:p>
            <a:pPr algn="ctr"/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VOI Estimation Method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76200" y="990600"/>
          <a:ext cx="1447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2888" cy="685800"/>
          </a:xfrm>
        </p:spPr>
        <p:txBody>
          <a:bodyPr/>
          <a:lstStyle/>
          <a:p>
            <a:pPr algn="ctr"/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VOI Estimation Method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76200" y="990600"/>
          <a:ext cx="1447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981200" y="2819400"/>
          <a:ext cx="4343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9572" name="Right Arrow 8"/>
          <p:cNvSpPr>
            <a:spLocks noChangeArrowheads="1"/>
          </p:cNvSpPr>
          <p:nvPr/>
        </p:nvSpPr>
        <p:spPr bwMode="auto">
          <a:xfrm>
            <a:off x="1600200" y="33528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3" name="TextBox 10"/>
          <p:cNvSpPr txBox="1">
            <a:spLocks noChangeArrowheads="1"/>
          </p:cNvSpPr>
          <p:nvPr/>
        </p:nvSpPr>
        <p:spPr bwMode="auto">
          <a:xfrm>
            <a:off x="2098675" y="2362200"/>
            <a:ext cx="94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Fuzzy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Lens #1</a:t>
            </a:r>
          </a:p>
        </p:txBody>
      </p:sp>
      <p:sp>
        <p:nvSpPr>
          <p:cNvPr id="109574" name="TextBox 11"/>
          <p:cNvSpPr txBox="1">
            <a:spLocks noChangeArrowheads="1"/>
          </p:cNvSpPr>
          <p:nvPr/>
        </p:nvSpPr>
        <p:spPr bwMode="auto">
          <a:xfrm>
            <a:off x="3698875" y="2387600"/>
            <a:ext cx="94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Fuzzy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Lens #2</a:t>
            </a:r>
          </a:p>
        </p:txBody>
      </p:sp>
      <p:sp>
        <p:nvSpPr>
          <p:cNvPr id="109575" name="Oval 16"/>
          <p:cNvSpPr>
            <a:spLocks noChangeArrowheads="1"/>
          </p:cNvSpPr>
          <p:nvPr/>
        </p:nvSpPr>
        <p:spPr bwMode="auto">
          <a:xfrm>
            <a:off x="1905000" y="2209800"/>
            <a:ext cx="1295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6" name="Oval 17"/>
          <p:cNvSpPr>
            <a:spLocks noChangeArrowheads="1"/>
          </p:cNvSpPr>
          <p:nvPr/>
        </p:nvSpPr>
        <p:spPr bwMode="auto">
          <a:xfrm>
            <a:off x="3505200" y="2209800"/>
            <a:ext cx="1295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2888" cy="685800"/>
          </a:xfrm>
        </p:spPr>
        <p:txBody>
          <a:bodyPr/>
          <a:lstStyle/>
          <a:p>
            <a:pPr algn="ctr"/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VOI Estimation Method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76200" y="990600"/>
          <a:ext cx="1447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6882031" y="914400"/>
          <a:ext cx="1880969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981200" y="2819400"/>
          <a:ext cx="4343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0597" name="Right Arrow 8"/>
          <p:cNvSpPr>
            <a:spLocks noChangeArrowheads="1"/>
          </p:cNvSpPr>
          <p:nvPr/>
        </p:nvSpPr>
        <p:spPr bwMode="auto">
          <a:xfrm>
            <a:off x="1600200" y="33528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Bent Arrow 9"/>
          <p:cNvSpPr/>
          <p:nvPr/>
        </p:nvSpPr>
        <p:spPr bwMode="auto">
          <a:xfrm>
            <a:off x="5638800" y="1066800"/>
            <a:ext cx="1219200" cy="1905000"/>
          </a:xfrm>
          <a:prstGeom prst="bentArrow">
            <a:avLst>
              <a:gd name="adj1" fmla="val 20354"/>
              <a:gd name="adj2" fmla="val 16988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9" name="TextBox 10"/>
          <p:cNvSpPr txBox="1">
            <a:spLocks noChangeArrowheads="1"/>
          </p:cNvSpPr>
          <p:nvPr/>
        </p:nvSpPr>
        <p:spPr bwMode="auto">
          <a:xfrm>
            <a:off x="2098675" y="2362200"/>
            <a:ext cx="94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Fuzzy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Lens #1</a:t>
            </a:r>
          </a:p>
        </p:txBody>
      </p:sp>
      <p:sp>
        <p:nvSpPr>
          <p:cNvPr id="110600" name="TextBox 11"/>
          <p:cNvSpPr txBox="1">
            <a:spLocks noChangeArrowheads="1"/>
          </p:cNvSpPr>
          <p:nvPr/>
        </p:nvSpPr>
        <p:spPr bwMode="auto">
          <a:xfrm>
            <a:off x="3698875" y="2387600"/>
            <a:ext cx="94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Fuzzy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Lens #2</a:t>
            </a:r>
          </a:p>
        </p:txBody>
      </p:sp>
      <p:sp>
        <p:nvSpPr>
          <p:cNvPr id="110601" name="Oval 16"/>
          <p:cNvSpPr>
            <a:spLocks noChangeArrowheads="1"/>
          </p:cNvSpPr>
          <p:nvPr/>
        </p:nvSpPr>
        <p:spPr bwMode="auto">
          <a:xfrm>
            <a:off x="1905000" y="2209800"/>
            <a:ext cx="1295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602" name="Oval 17"/>
          <p:cNvSpPr>
            <a:spLocks noChangeArrowheads="1"/>
          </p:cNvSpPr>
          <p:nvPr/>
        </p:nvSpPr>
        <p:spPr bwMode="auto">
          <a:xfrm>
            <a:off x="3505200" y="2209800"/>
            <a:ext cx="1295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2888" cy="685800"/>
          </a:xfrm>
        </p:spPr>
        <p:txBody>
          <a:bodyPr/>
          <a:lstStyle/>
          <a:p>
            <a:pPr algn="ctr"/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VOI Estimation Method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76200" y="990600"/>
          <a:ext cx="1447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6882031" y="914400"/>
          <a:ext cx="1880969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981200" y="2819400"/>
          <a:ext cx="4343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1621" name="Right Arrow 8"/>
          <p:cNvSpPr>
            <a:spLocks noChangeArrowheads="1"/>
          </p:cNvSpPr>
          <p:nvPr/>
        </p:nvSpPr>
        <p:spPr bwMode="auto">
          <a:xfrm>
            <a:off x="1600200" y="33528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Bent Arrow 9"/>
          <p:cNvSpPr/>
          <p:nvPr/>
        </p:nvSpPr>
        <p:spPr bwMode="auto">
          <a:xfrm>
            <a:off x="5638800" y="1066800"/>
            <a:ext cx="1219200" cy="1905000"/>
          </a:xfrm>
          <a:prstGeom prst="bentArrow">
            <a:avLst>
              <a:gd name="adj1" fmla="val 20354"/>
              <a:gd name="adj2" fmla="val 16988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23" name="TextBox 10"/>
          <p:cNvSpPr txBox="1">
            <a:spLocks noChangeArrowheads="1"/>
          </p:cNvSpPr>
          <p:nvPr/>
        </p:nvSpPr>
        <p:spPr bwMode="auto">
          <a:xfrm>
            <a:off x="2098675" y="2362200"/>
            <a:ext cx="94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Fuzzy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Lens #1</a:t>
            </a:r>
          </a:p>
        </p:txBody>
      </p:sp>
      <p:sp>
        <p:nvSpPr>
          <p:cNvPr id="111624" name="TextBox 11"/>
          <p:cNvSpPr txBox="1">
            <a:spLocks noChangeArrowheads="1"/>
          </p:cNvSpPr>
          <p:nvPr/>
        </p:nvSpPr>
        <p:spPr bwMode="auto">
          <a:xfrm>
            <a:off x="3698875" y="2387600"/>
            <a:ext cx="94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Fuzzy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Lens #2</a:t>
            </a:r>
          </a:p>
        </p:txBody>
      </p:sp>
      <p:sp>
        <p:nvSpPr>
          <p:cNvPr id="13" name="Bent Arrow 12"/>
          <p:cNvSpPr/>
          <p:nvPr/>
        </p:nvSpPr>
        <p:spPr bwMode="auto">
          <a:xfrm rot="10800000">
            <a:off x="5791200" y="5029200"/>
            <a:ext cx="2133600" cy="838200"/>
          </a:xfrm>
          <a:prstGeom prst="bentArrow">
            <a:avLst>
              <a:gd name="adj1" fmla="val 25000"/>
              <a:gd name="adj2" fmla="val 24417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Bent Arrow 14"/>
          <p:cNvSpPr/>
          <p:nvPr/>
        </p:nvSpPr>
        <p:spPr bwMode="auto">
          <a:xfrm rot="10800000" flipH="1">
            <a:off x="685800" y="5029200"/>
            <a:ext cx="2362200" cy="838200"/>
          </a:xfrm>
          <a:prstGeom prst="bentArrow">
            <a:avLst>
              <a:gd name="adj1" fmla="val 25000"/>
              <a:gd name="adj2" fmla="val 28496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3276600" y="5257800"/>
          <a:ext cx="2286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1628" name="Oval 16"/>
          <p:cNvSpPr>
            <a:spLocks noChangeArrowheads="1"/>
          </p:cNvSpPr>
          <p:nvPr/>
        </p:nvSpPr>
        <p:spPr bwMode="auto">
          <a:xfrm>
            <a:off x="1905000" y="2209800"/>
            <a:ext cx="1295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29" name="Oval 17"/>
          <p:cNvSpPr>
            <a:spLocks noChangeArrowheads="1"/>
          </p:cNvSpPr>
          <p:nvPr/>
        </p:nvSpPr>
        <p:spPr bwMode="auto">
          <a:xfrm>
            <a:off x="3505200" y="2209800"/>
            <a:ext cx="1295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84975" cy="6858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Economics: The Big Picture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Arial" charset="0"/>
                <a:ea typeface="ヒラギノ角ゴ Pro W3" charset="0"/>
                <a:cs typeface="ヒラギノ角ゴ Pro W3" charset="0"/>
              </a:rPr>
              <a:t>World GDP today ~ $70 Trillion US dollars</a:t>
            </a:r>
          </a:p>
          <a:p>
            <a:endParaRPr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dirty="0">
                <a:latin typeface="Arial" charset="0"/>
                <a:ea typeface="ヒラギノ角ゴ Pro W3" charset="0"/>
                <a:cs typeface="ヒラギノ角ゴ Pro W3" charset="0"/>
              </a:rPr>
              <a:t>Net Present Value (NPV)</a:t>
            </a:r>
          </a:p>
          <a:p>
            <a:pPr lvl="1"/>
            <a:r>
              <a:rPr dirty="0">
                <a:latin typeface="Arial" charset="0"/>
                <a:ea typeface="ヒラギノ角ゴ Pro W3" charset="0"/>
                <a:cs typeface="ヒラギノ角ゴ Pro W3" charset="0"/>
              </a:rPr>
              <a:t>compare a current investment to other investments that could have been made with the same resources</a:t>
            </a:r>
          </a:p>
          <a:p>
            <a:endParaRPr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dirty="0">
                <a:latin typeface="Arial" charset="0"/>
                <a:ea typeface="ヒラギノ角ゴ Pro W3" charset="0"/>
                <a:cs typeface="ヒラギノ角ゴ Pro W3" charset="0"/>
              </a:rPr>
              <a:t>Discount rate: 3%</a:t>
            </a:r>
          </a:p>
          <a:p>
            <a:pPr lvl="1"/>
            <a:r>
              <a:rPr dirty="0">
                <a:latin typeface="Arial" charset="0"/>
                <a:ea typeface="ヒラギノ角ゴ Pro W3" charset="0"/>
                <a:cs typeface="ヒラギノ角ゴ Pro W3" charset="0"/>
              </a:rPr>
              <a:t>10 years: discount future value by factor of 1.3</a:t>
            </a:r>
          </a:p>
          <a:p>
            <a:pPr lvl="1"/>
            <a:r>
              <a:rPr dirty="0">
                <a:latin typeface="Arial" charset="0"/>
                <a:ea typeface="ヒラギノ角ゴ Pro W3" charset="0"/>
                <a:cs typeface="ヒラギノ角ゴ Pro W3" charset="0"/>
              </a:rPr>
              <a:t>25 years: discount future value by factor of 2.1</a:t>
            </a:r>
          </a:p>
          <a:p>
            <a:pPr lvl="1"/>
            <a:r>
              <a:rPr dirty="0">
                <a:latin typeface="Arial" charset="0"/>
                <a:ea typeface="ヒラギノ角ゴ Pro W3" charset="0"/>
                <a:cs typeface="ヒラギノ角ゴ Pro W3" charset="0"/>
              </a:rPr>
              <a:t>50 years: discount future value by factor of 4.4 </a:t>
            </a:r>
          </a:p>
          <a:p>
            <a:pPr lvl="1"/>
            <a:r>
              <a:rPr dirty="0">
                <a:latin typeface="Arial" charset="0"/>
                <a:ea typeface="ヒラギノ角ゴ Pro W3" charset="0"/>
                <a:cs typeface="ヒラギノ角ゴ Pro W3" charset="0"/>
              </a:rPr>
              <a:t>100 years: discount future value by factor of 21</a:t>
            </a:r>
          </a:p>
          <a:p>
            <a:pPr lvl="1"/>
            <a:endParaRPr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dirty="0">
                <a:latin typeface="Arial" charset="0"/>
                <a:ea typeface="ヒラギノ角ゴ Pro W3" charset="0"/>
                <a:cs typeface="ヒラギノ角ゴ Pro W3" charset="0"/>
              </a:rPr>
              <a:t>Business as usual climate damages in 2050 to 2100: 0.5% to 5% of GDP per year depending on climate sensitivity.</a:t>
            </a:r>
          </a:p>
          <a:p>
            <a:pPr lvl="1"/>
            <a:endParaRPr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endParaRPr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32888" cy="685800"/>
          </a:xfrm>
        </p:spPr>
        <p:txBody>
          <a:bodyPr/>
          <a:lstStyle/>
          <a:p>
            <a:pPr algn="ctr"/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VOI vs. Discount Rate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69188"/>
              </p:ext>
            </p:extLst>
          </p:nvPr>
        </p:nvGraphicFramePr>
        <p:xfrm>
          <a:off x="1447800" y="1673232"/>
          <a:ext cx="6096000" cy="28114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12242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Discount Rate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499" marB="63499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CLARREO/Improved Climate Observations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VOI </a:t>
                      </a:r>
                      <a:r>
                        <a:rPr lang="en-US" sz="1800" dirty="0" smtClean="0">
                          <a:effectLst/>
                        </a:rPr>
                        <a:t>(US </a:t>
                      </a:r>
                      <a:r>
                        <a:rPr lang="en-US" sz="1800" dirty="0">
                          <a:effectLst/>
                        </a:rPr>
                        <a:t>2015 dollars, </a:t>
                      </a:r>
                      <a:r>
                        <a:rPr lang="en-US" sz="1800" dirty="0" smtClean="0">
                          <a:effectLst/>
                        </a:rPr>
                        <a:t>net present value)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499" marB="63499" anchor="ctr" anchorCtr="1"/>
                </a:tc>
              </a:tr>
              <a:tr h="529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2.5%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499" marB="63499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$17.6 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499" marB="63499" anchor="ctr" anchorCtr="1"/>
                </a:tc>
              </a:tr>
              <a:tr h="529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3%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499" marB="63499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$11.7 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499" marB="63499" anchor="ctr" anchorCtr="1"/>
                </a:tc>
              </a:tr>
              <a:tr h="529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5%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499" marB="63499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$3.1 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499" marB="63499" anchor="ctr" anchorCtr="1"/>
                </a:tc>
              </a:tr>
            </a:tbl>
          </a:graphicData>
        </a:graphic>
      </p:graphicFrame>
      <p:sp>
        <p:nvSpPr>
          <p:cNvPr id="113683" name="TextBox 1"/>
          <p:cNvSpPr txBox="1">
            <a:spLocks noChangeArrowheads="1"/>
          </p:cNvSpPr>
          <p:nvPr/>
        </p:nvSpPr>
        <p:spPr bwMode="auto">
          <a:xfrm>
            <a:off x="746125" y="838200"/>
            <a:ext cx="7331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Run 1000s of economic simulations and then average over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the full IPCC distribution of possible climate sensitivity</a:t>
            </a:r>
          </a:p>
        </p:txBody>
      </p:sp>
      <p:sp>
        <p:nvSpPr>
          <p:cNvPr id="113684" name="Rectangle 1"/>
          <p:cNvSpPr>
            <a:spLocks noChangeArrowheads="1"/>
          </p:cNvSpPr>
          <p:nvPr/>
        </p:nvSpPr>
        <p:spPr bwMode="auto">
          <a:xfrm>
            <a:off x="609600" y="6183313"/>
            <a:ext cx="838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Even at the highest discount rate, return on investment is very large</a:t>
            </a:r>
          </a:p>
        </p:txBody>
      </p:sp>
      <p:sp>
        <p:nvSpPr>
          <p:cNvPr id="113685" name="TextBox 1"/>
          <p:cNvSpPr txBox="1">
            <a:spLocks noChangeArrowheads="1"/>
          </p:cNvSpPr>
          <p:nvPr/>
        </p:nvSpPr>
        <p:spPr bwMode="auto">
          <a:xfrm>
            <a:off x="609600" y="4847040"/>
            <a:ext cx="803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Additional Cost of an advanced climate observing system: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 ~ $10B/</a:t>
            </a:r>
            <a:r>
              <a:rPr lang="en-US" sz="2000" i="1" dirty="0" err="1" smtClean="0">
                <a:solidFill>
                  <a:srgbClr val="000000"/>
                </a:solidFill>
              </a:rPr>
              <a:t>yr</a:t>
            </a:r>
            <a:r>
              <a:rPr lang="en-US" sz="2000" i="1" dirty="0" smtClean="0">
                <a:solidFill>
                  <a:srgbClr val="000000"/>
                </a:solidFill>
              </a:rPr>
              <a:t> worldwide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Cost for 30 years of such observations is ~ $200 to $250B (NPV)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32888" cy="685800"/>
          </a:xfrm>
        </p:spPr>
        <p:txBody>
          <a:bodyPr/>
          <a:lstStyle/>
          <a:p>
            <a:pPr algn="ctr"/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VOI vs. Discount Rate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967220"/>
              </p:ext>
            </p:extLst>
          </p:nvPr>
        </p:nvGraphicFramePr>
        <p:xfrm>
          <a:off x="1447800" y="1673232"/>
          <a:ext cx="6096000" cy="28114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12242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Discount Rate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499" marB="63499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CLARREO/Improved Climate Observations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VOI </a:t>
                      </a:r>
                      <a:r>
                        <a:rPr lang="en-US" sz="1800" dirty="0" smtClean="0">
                          <a:effectLst/>
                        </a:rPr>
                        <a:t>(US </a:t>
                      </a:r>
                      <a:r>
                        <a:rPr lang="en-US" sz="1800" dirty="0">
                          <a:effectLst/>
                        </a:rPr>
                        <a:t>2015 dollars, </a:t>
                      </a:r>
                      <a:r>
                        <a:rPr lang="en-US" sz="1800" dirty="0" smtClean="0">
                          <a:effectLst/>
                        </a:rPr>
                        <a:t>net present value)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499" marB="63499" anchor="ctr" anchorCtr="1"/>
                </a:tc>
              </a:tr>
              <a:tr h="529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2.5%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499" marB="63499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$17.6 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499" marB="63499" anchor="ctr" anchorCtr="1"/>
                </a:tc>
              </a:tr>
              <a:tr h="529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3%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499" marB="63499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$11.7 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499" marB="63499" anchor="ctr" anchorCtr="1"/>
                </a:tc>
              </a:tr>
              <a:tr h="529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5%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499" marB="63499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$3.1 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499" marB="63499" anchor="ctr" anchorCtr="1"/>
                </a:tc>
              </a:tr>
            </a:tbl>
          </a:graphicData>
        </a:graphic>
      </p:graphicFrame>
      <p:sp>
        <p:nvSpPr>
          <p:cNvPr id="113683" name="TextBox 1"/>
          <p:cNvSpPr txBox="1">
            <a:spLocks noChangeArrowheads="1"/>
          </p:cNvSpPr>
          <p:nvPr/>
        </p:nvSpPr>
        <p:spPr bwMode="auto">
          <a:xfrm>
            <a:off x="746125" y="838200"/>
            <a:ext cx="7331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Run 1000s of economic simulations and then average over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the full IPCC distribution of possible climate sensitivity</a:t>
            </a:r>
          </a:p>
        </p:txBody>
      </p:sp>
      <p:sp>
        <p:nvSpPr>
          <p:cNvPr id="113684" name="Rectangle 1"/>
          <p:cNvSpPr>
            <a:spLocks noChangeArrowheads="1"/>
          </p:cNvSpPr>
          <p:nvPr/>
        </p:nvSpPr>
        <p:spPr bwMode="auto">
          <a:xfrm>
            <a:off x="609600" y="6183313"/>
            <a:ext cx="838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Even at the highest discount rate, return on investment is very large</a:t>
            </a:r>
          </a:p>
        </p:txBody>
      </p:sp>
      <p:sp>
        <p:nvSpPr>
          <p:cNvPr id="113685" name="TextBox 1"/>
          <p:cNvSpPr txBox="1">
            <a:spLocks noChangeArrowheads="1"/>
          </p:cNvSpPr>
          <p:nvPr/>
        </p:nvSpPr>
        <p:spPr bwMode="auto">
          <a:xfrm>
            <a:off x="2188374" y="4727987"/>
            <a:ext cx="48796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2000" i="1" dirty="0" smtClean="0">
                <a:solidFill>
                  <a:srgbClr val="FF0000"/>
                </a:solidFill>
              </a:rPr>
              <a:t>Advanced Climate Observing System:</a:t>
            </a:r>
          </a:p>
          <a:p>
            <a:pPr algn="ctr">
              <a:spcBef>
                <a:spcPts val="600"/>
              </a:spcBef>
            </a:pPr>
            <a:r>
              <a:rPr lang="en-US" sz="2000" i="1" dirty="0" smtClean="0">
                <a:solidFill>
                  <a:srgbClr val="FF0000"/>
                </a:solidFill>
              </a:rPr>
              <a:t>Return </a:t>
            </a:r>
            <a:r>
              <a:rPr lang="en-US" sz="2000" i="1" dirty="0">
                <a:solidFill>
                  <a:srgbClr val="FF0000"/>
                </a:solidFill>
              </a:rPr>
              <a:t>on Investment: $50 per $</a:t>
            </a:r>
            <a:r>
              <a:rPr lang="en-US" sz="2000" i="1" dirty="0" smtClean="0">
                <a:solidFill>
                  <a:srgbClr val="FF0000"/>
                </a:solidFill>
              </a:rPr>
              <a:t>1</a:t>
            </a:r>
            <a:endParaRPr lang="en-US" sz="2000" i="1" dirty="0">
              <a:solidFill>
                <a:srgbClr val="FF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000" i="1" dirty="0" smtClean="0">
                <a:solidFill>
                  <a:srgbClr val="FF0000"/>
                </a:solidFill>
              </a:rPr>
              <a:t>Cost </a:t>
            </a:r>
            <a:r>
              <a:rPr lang="en-US" sz="2000" i="1" dirty="0">
                <a:solidFill>
                  <a:srgbClr val="FF0000"/>
                </a:solidFill>
              </a:rPr>
              <a:t>of Delay: $650B per year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9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9678"/>
          </a:xfrm>
        </p:spPr>
        <p:txBody>
          <a:bodyPr>
            <a:normAutofit/>
          </a:bodyPr>
          <a:lstStyle/>
          <a:p>
            <a:r>
              <a:rPr lang="en-US" dirty="0" err="1" smtClean="0"/>
              <a:t>Charney</a:t>
            </a:r>
            <a:r>
              <a:rPr lang="en-US" dirty="0" smtClean="0"/>
              <a:t> Report, 1979</a:t>
            </a:r>
            <a:br>
              <a:rPr lang="en-US" dirty="0" smtClean="0"/>
            </a:b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3105"/>
            <a:ext cx="8229600" cy="2653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i="1" dirty="0" smtClean="0"/>
              <a:t>“In order to address this question in its entirety, one would have to peer into the world of our grandchildren, the world of the twenty-first century.”</a:t>
            </a:r>
          </a:p>
          <a:p>
            <a:pPr marL="0" indent="0">
              <a:buNone/>
            </a:pPr>
            <a:r>
              <a:rPr lang="en-US" sz="3200" i="1" dirty="0"/>
              <a:t>	</a:t>
            </a:r>
            <a:r>
              <a:rPr lang="en-US" sz="3200" i="1" dirty="0" smtClean="0"/>
              <a:t>							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 smtClean="0"/>
              <a:t>										</a:t>
            </a:r>
            <a:r>
              <a:rPr lang="en-US" i="1" dirty="0" smtClean="0"/>
              <a:t>Foreword by Vern </a:t>
            </a:r>
            <a:r>
              <a:rPr lang="en-US" i="1" dirty="0" err="1" smtClean="0"/>
              <a:t>Suomi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85375" y="1805651"/>
            <a:ext cx="7190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Concerning Anthropogenic Climate Change: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76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32888" cy="685800"/>
          </a:xfrm>
        </p:spPr>
        <p:txBody>
          <a:bodyPr/>
          <a:lstStyle/>
          <a:p>
            <a:pPr algn="ctr"/>
            <a:r>
              <a:rPr lang="en-US" dirty="0" smtClean="0"/>
              <a:t>Climate Observations: No Long Term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Satellite Observations without long term commitments</a:t>
            </a:r>
          </a:p>
          <a:p>
            <a:pPr lvl="1"/>
            <a:r>
              <a:rPr lang="en-US" dirty="0" smtClean="0"/>
              <a:t>Radiation Budget (e.g. CERES)</a:t>
            </a:r>
          </a:p>
          <a:p>
            <a:pPr lvl="1"/>
            <a:r>
              <a:rPr lang="en-US" dirty="0" smtClean="0"/>
              <a:t>Gravity (ice sheet mass) (e.g. GRACE)</a:t>
            </a:r>
          </a:p>
          <a:p>
            <a:pPr lvl="1"/>
            <a:r>
              <a:rPr lang="en-US" dirty="0" smtClean="0"/>
              <a:t>Ice Sheet Elevation (e.g. ICESAT/</a:t>
            </a:r>
            <a:r>
              <a:rPr lang="en-US" dirty="0" err="1" smtClean="0"/>
              <a:t>Cryosat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Sea Level Altimetry (e.g. JASON)</a:t>
            </a:r>
          </a:p>
          <a:p>
            <a:pPr lvl="1"/>
            <a:r>
              <a:rPr lang="en-US" dirty="0" smtClean="0"/>
              <a:t>Sea surface Salinity (e.g. Aquarius)</a:t>
            </a:r>
          </a:p>
          <a:p>
            <a:pPr lvl="1"/>
            <a:r>
              <a:rPr lang="en-US" dirty="0" smtClean="0"/>
              <a:t>Cloud and Aerosol Profiles (e.g. CALIPSO/</a:t>
            </a:r>
            <a:r>
              <a:rPr lang="en-US" dirty="0" err="1" smtClean="0"/>
              <a:t>Cloudsat</a:t>
            </a:r>
            <a:r>
              <a:rPr lang="en-US" dirty="0" smtClean="0"/>
              <a:t>, </a:t>
            </a:r>
            <a:r>
              <a:rPr lang="en-US" dirty="0" err="1" smtClean="0"/>
              <a:t>EarthCARE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Precipitation (e.g. GPM, </a:t>
            </a:r>
            <a:r>
              <a:rPr lang="en-US" dirty="0" err="1" smtClean="0"/>
              <a:t>CloudSat</a:t>
            </a:r>
            <a:r>
              <a:rPr lang="en-US" dirty="0" smtClean="0"/>
              <a:t>/</a:t>
            </a:r>
            <a:r>
              <a:rPr lang="en-US" dirty="0" err="1" smtClean="0"/>
              <a:t>EarthCARE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Soil Moisture (e.g. SMAP)</a:t>
            </a:r>
          </a:p>
          <a:p>
            <a:pPr lvl="1"/>
            <a:r>
              <a:rPr lang="en-US" dirty="0" smtClean="0"/>
              <a:t>Ocean surface winds (e.g. </a:t>
            </a:r>
            <a:r>
              <a:rPr lang="en-US" dirty="0" err="1" smtClean="0"/>
              <a:t>QuickSCAT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Carbon Source/Sinks (e.g. OCO)</a:t>
            </a:r>
          </a:p>
          <a:p>
            <a:pPr lvl="1"/>
            <a:r>
              <a:rPr lang="en-US" dirty="0" smtClean="0"/>
              <a:t>Methane/Carbon Monoxide (MOPPIT)</a:t>
            </a:r>
          </a:p>
          <a:p>
            <a:pPr lvl="1"/>
            <a:r>
              <a:rPr lang="en-US" dirty="0" smtClean="0"/>
              <a:t>In orbit Calibration References (e.g. CLARREO)</a:t>
            </a:r>
          </a:p>
          <a:p>
            <a:r>
              <a:rPr lang="en-US" dirty="0" smtClean="0"/>
              <a:t>Surface and In-situ observations have </a:t>
            </a:r>
            <a:r>
              <a:rPr lang="en-US" smtClean="0"/>
              <a:t>similar issues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C325C6E-EB8B-9A45-84A1-F26929467F35}" type="slidenum">
              <a:rPr lang="en-US" sz="2400" b="1" smtClean="0"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24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2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32888" cy="685800"/>
          </a:xfrm>
        </p:spPr>
        <p:txBody>
          <a:bodyPr/>
          <a:lstStyle/>
          <a:p>
            <a:pPr algn="ctr"/>
            <a:r>
              <a:rPr lang="en-US" dirty="0" smtClean="0"/>
              <a:t>Suggested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4304"/>
            <a:ext cx="9144000" cy="5486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Quantitative Science Questions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Hypothesis Tests</a:t>
            </a:r>
            <a:r>
              <a:rPr lang="en-US" sz="2000" dirty="0"/>
              <a:t> </a:t>
            </a:r>
            <a:r>
              <a:rPr lang="en-US" sz="2000" dirty="0" smtClean="0"/>
              <a:t>not “improve and explore”, think Higgs Boson</a:t>
            </a:r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dirty="0" smtClean="0"/>
              <a:t>Observing System Simulation Experiments (OSSEs)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Improve observing system requirements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Move from “base state” to “climate change” climate model tests</a:t>
            </a:r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dirty="0" smtClean="0"/>
              <a:t>Higher Accuracy Observations for Climate Change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See BAMS Oct 2013 paper for example: broadly applicable</a:t>
            </a:r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dirty="0" smtClean="0"/>
              <a:t>Economic Value of Improved Climate Observations and Models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See J. </a:t>
            </a:r>
            <a:r>
              <a:rPr lang="en-US" sz="2000" dirty="0" err="1" smtClean="0"/>
              <a:t>Env</a:t>
            </a:r>
            <a:r>
              <a:rPr lang="en-US" sz="2000" dirty="0" smtClean="0"/>
              <a:t>. Sys. Decisions paper for example: broadly applicable</a:t>
            </a:r>
            <a:br>
              <a:rPr lang="en-US" sz="2000" dirty="0" smtClean="0"/>
            </a:b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7894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67" y="871738"/>
            <a:ext cx="7982574" cy="5150401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Lack of accuracy = delayed knowledge</a:t>
            </a:r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r>
              <a:rPr lang="en-US" i="1" dirty="0"/>
              <a:t>We lack a climate observing system capable of testing climate predictions with sufficient </a:t>
            </a:r>
            <a:r>
              <a:rPr lang="en-US" i="1" dirty="0" smtClean="0"/>
              <a:t>accuracy or completeness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i="1" dirty="0" smtClean="0"/>
              <a:t>At our current pace, its seems unlikely that we will understand climate change even after another 35 years.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i="1" dirty="0" smtClean="0"/>
              <a:t>We cannot go back in time and measure what we failed to observe.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i="1" dirty="0" smtClean="0"/>
              <a:t>Its time to invest in an advanced climate observing system   </a:t>
            </a:r>
            <a:endParaRPr lang="en-US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32888" cy="685800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6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9678"/>
          </a:xfrm>
        </p:spPr>
        <p:txBody>
          <a:bodyPr>
            <a:normAutofit/>
          </a:bodyPr>
          <a:lstStyle/>
          <a:p>
            <a:r>
              <a:rPr lang="en-US" dirty="0" err="1" smtClean="0"/>
              <a:t>Charney</a:t>
            </a:r>
            <a:r>
              <a:rPr lang="en-US" dirty="0" smtClean="0"/>
              <a:t> Report, 1979</a:t>
            </a:r>
            <a:br>
              <a:rPr lang="en-US" dirty="0" smtClean="0"/>
            </a:b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3105"/>
            <a:ext cx="8229600" cy="2653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i="1" dirty="0" smtClean="0"/>
              <a:t>“In order to address this question in its entirety, one would have to peer into the world of our grandchildren, </a:t>
            </a:r>
            <a:r>
              <a:rPr lang="en-US" sz="2800" b="1" i="1" dirty="0" smtClean="0">
                <a:solidFill>
                  <a:srgbClr val="FF0000"/>
                </a:solidFill>
              </a:rPr>
              <a:t>the world of the twenty-first century</a:t>
            </a:r>
            <a:r>
              <a:rPr lang="en-US" sz="2800" b="1" i="1" dirty="0" smtClean="0"/>
              <a:t>.</a:t>
            </a:r>
            <a:r>
              <a:rPr lang="en-US" sz="2800" i="1" dirty="0" smtClean="0"/>
              <a:t>”</a:t>
            </a:r>
          </a:p>
          <a:p>
            <a:pPr marL="0" indent="0">
              <a:buNone/>
            </a:pPr>
            <a:r>
              <a:rPr lang="en-US" sz="3200" i="1" dirty="0"/>
              <a:t>	</a:t>
            </a:r>
            <a:r>
              <a:rPr lang="en-US" sz="3200" i="1" dirty="0" smtClean="0"/>
              <a:t>							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 smtClean="0"/>
              <a:t>										</a:t>
            </a:r>
            <a:r>
              <a:rPr lang="en-US" i="1" dirty="0" smtClean="0"/>
              <a:t>Foreword by Vern </a:t>
            </a:r>
            <a:r>
              <a:rPr lang="en-US" i="1" dirty="0" err="1" smtClean="0"/>
              <a:t>Suomi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85375" y="1805651"/>
            <a:ext cx="7190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Concerning Anthropogenic Climate Change: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02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Content Placeholder 3" descr="Climate Change Building Under Construction Carto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" b="-1530"/>
          <a:stretch>
            <a:fillRect/>
          </a:stretch>
        </p:blipFill>
        <p:spPr>
          <a:xfrm>
            <a:off x="93663" y="788260"/>
            <a:ext cx="8926512" cy="614045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3268"/>
            <a:ext cx="8229600" cy="652842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5 Years Later 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Content Placeholder 3" descr="Climate Change Building Under Construction Carto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" b="-1530"/>
          <a:stretch>
            <a:fillRect/>
          </a:stretch>
        </p:blipFill>
        <p:spPr>
          <a:xfrm>
            <a:off x="93663" y="788260"/>
            <a:ext cx="8926512" cy="614045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3268"/>
            <a:ext cx="8229600" cy="652842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5 Years Later …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944796" y="4987637"/>
            <a:ext cx="5684265" cy="1941074"/>
          </a:xfrm>
          <a:prstGeom prst="ellipse">
            <a:avLst/>
          </a:prstGeom>
          <a:noFill/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5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5 Years Later … More urgent, but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480"/>
            <a:ext cx="8229600" cy="5687948"/>
          </a:xfrm>
        </p:spPr>
        <p:txBody>
          <a:bodyPr>
            <a:normAutofit/>
          </a:bodyPr>
          <a:lstStyle/>
          <a:p>
            <a:r>
              <a:rPr lang="en-US" dirty="0" smtClean="0"/>
              <a:t>Lack of a climate observing system (vs. weather)</a:t>
            </a:r>
          </a:p>
          <a:p>
            <a:pPr lvl="1"/>
            <a:r>
              <a:rPr lang="en-US" dirty="0" smtClean="0"/>
              <a:t>Climate is 10x the variables and 10x the accuracy of weather.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Struggles to get sufficient resources for climate modeling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Science questions typically qualitative not quantitative</a:t>
            </a:r>
          </a:p>
          <a:p>
            <a:pPr lvl="1"/>
            <a:r>
              <a:rPr lang="en-US" dirty="0" smtClean="0"/>
              <a:t>Understand and explore </a:t>
            </a:r>
            <a:r>
              <a:rPr lang="en-US" dirty="0" err="1" smtClean="0"/>
              <a:t>vs</a:t>
            </a:r>
            <a:r>
              <a:rPr lang="en-US" dirty="0" smtClean="0"/>
              <a:t> rigorous hypothesis testing</a:t>
            </a:r>
          </a:p>
          <a:p>
            <a:pPr lvl="1"/>
            <a:r>
              <a:rPr lang="en-US" dirty="0" smtClean="0"/>
              <a:t>Leads to intuitive “Seat of the Pants” requirements</a:t>
            </a:r>
            <a:endParaRPr lang="en-US" dirty="0"/>
          </a:p>
          <a:p>
            <a:pPr lvl="1"/>
            <a:r>
              <a:rPr lang="en-US" dirty="0" smtClean="0"/>
              <a:t>After &gt; 30 years of climate research: time to improve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What is the right amount to invest in climate science?</a:t>
            </a:r>
          </a:p>
          <a:p>
            <a:pPr lvl="1"/>
            <a:r>
              <a:rPr lang="en-US" dirty="0" smtClean="0"/>
              <a:t>Requires link of science to economics</a:t>
            </a:r>
          </a:p>
          <a:p>
            <a:pPr lvl="1"/>
            <a:r>
              <a:rPr lang="en-US" dirty="0" smtClean="0"/>
              <a:t>Requires thinking outside narrow disciplines</a:t>
            </a:r>
          </a:p>
          <a:p>
            <a:pPr lvl="1"/>
            <a:r>
              <a:rPr lang="en-US" dirty="0" smtClean="0"/>
              <a:t>Requires arguing for climate science, not our own science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9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CRP Grand Challenge Schematic Small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 t="11032" r="8526" b="13753"/>
          <a:stretch/>
        </p:blipFill>
        <p:spPr>
          <a:xfrm>
            <a:off x="0" y="145528"/>
            <a:ext cx="9143999" cy="6712472"/>
          </a:xfrm>
        </p:spPr>
      </p:pic>
    </p:spTree>
    <p:extLst>
      <p:ext uri="{BB962C8B-B14F-4D97-AF65-F5344CB8AC3E}">
        <p14:creationId xmlns:p14="http://schemas.microsoft.com/office/powerpoint/2010/main" val="151936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enberth Paper Climate Error Source Schematic.xl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3866" r="6018" b="6014"/>
          <a:stretch/>
        </p:blipFill>
        <p:spPr>
          <a:xfrm>
            <a:off x="-4653" y="427404"/>
            <a:ext cx="8425683" cy="6430595"/>
          </a:xfrm>
        </p:spPr>
      </p:pic>
      <p:sp>
        <p:nvSpPr>
          <p:cNvPr id="5" name="TextBox 4"/>
          <p:cNvSpPr txBox="1"/>
          <p:nvPr/>
        </p:nvSpPr>
        <p:spPr>
          <a:xfrm>
            <a:off x="130565" y="0"/>
            <a:ext cx="891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Accuracy of Climate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Change Observations &amp; Predictions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42" y="6403225"/>
            <a:ext cx="224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Trenbrerth</a:t>
            </a:r>
            <a:r>
              <a:rPr lang="en-US" dirty="0" smtClean="0"/>
              <a:t> et al.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010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BAMS October,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AMS CLARREO Cover Oct 20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4290020" cy="5715000"/>
          </a:xfrm>
          <a:prstGeom prst="rect">
            <a:avLst/>
          </a:prstGeom>
        </p:spPr>
      </p:pic>
      <p:pic>
        <p:nvPicPr>
          <p:cNvPr id="5" name="Picture 4" descr="CLARREO BAMS Final Page Proofs for Oct 2013 Issue -split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3000"/>
            <a:ext cx="412172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5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CR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5728</TotalTime>
  <Words>1068</Words>
  <Application>Microsoft Macintosh PowerPoint</Application>
  <PresentationFormat>On-screen Show (4:3)</PresentationFormat>
  <Paragraphs>223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1_MCR_template</vt:lpstr>
      <vt:lpstr>3_Blank</vt:lpstr>
      <vt:lpstr>Climate Change Accuracy:  Requirements and Economic Value</vt:lpstr>
      <vt:lpstr>Charney Report, 1979 </vt:lpstr>
      <vt:lpstr>Charney Report, 1979 </vt:lpstr>
      <vt:lpstr>35 Years Later …</vt:lpstr>
      <vt:lpstr>35 Years Later …</vt:lpstr>
      <vt:lpstr>35 Years Later … More urgent, but …</vt:lpstr>
      <vt:lpstr>PowerPoint Presentation</vt:lpstr>
      <vt:lpstr>PowerPoint Presentation</vt:lpstr>
      <vt:lpstr>BAMS October, 2013</vt:lpstr>
      <vt:lpstr>Accuracy Requirements of the Climate Observing System </vt:lpstr>
      <vt:lpstr>Reflected Solar Accuracy and Climate Trends</vt:lpstr>
      <vt:lpstr>What is the right amount to invest in climate science?</vt:lpstr>
      <vt:lpstr>VOI Estimation Method</vt:lpstr>
      <vt:lpstr>VOI Estimation Method</vt:lpstr>
      <vt:lpstr>VOI Estimation Method</vt:lpstr>
      <vt:lpstr>VOI Estimation Method</vt:lpstr>
      <vt:lpstr>Economics: The Big Picture</vt:lpstr>
      <vt:lpstr>VOI vs. Discount Rate</vt:lpstr>
      <vt:lpstr>VOI vs. Discount Rate</vt:lpstr>
      <vt:lpstr>Climate Observations: No Long Term Plan </vt:lpstr>
      <vt:lpstr>Suggested Directions</vt:lpstr>
      <vt:lpstr>Summary</vt:lpstr>
    </vt:vector>
  </TitlesOfParts>
  <Manager/>
  <Company>NASA Langley Research Center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Radiation:  Challenges, Science Questions, Needed and Missing Observations</dc:title>
  <dc:subject/>
  <dc:creator>Bruce Wielicki</dc:creator>
  <cp:keywords/>
  <dc:description/>
  <cp:lastModifiedBy>Bruce Wielicki</cp:lastModifiedBy>
  <cp:revision>81</cp:revision>
  <cp:lastPrinted>2014-08-01T04:34:10Z</cp:lastPrinted>
  <dcterms:created xsi:type="dcterms:W3CDTF">2014-05-05T20:09:33Z</dcterms:created>
  <dcterms:modified xsi:type="dcterms:W3CDTF">2015-03-25T13:30:58Z</dcterms:modified>
  <cp:category/>
</cp:coreProperties>
</file>